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316" r:id="rId2"/>
    <p:sldId id="317" r:id="rId3"/>
    <p:sldId id="302" r:id="rId4"/>
    <p:sldId id="347" r:id="rId5"/>
    <p:sldId id="344" r:id="rId6"/>
    <p:sldId id="337" r:id="rId7"/>
    <p:sldId id="346" r:id="rId8"/>
    <p:sldId id="289" r:id="rId9"/>
    <p:sldId id="290" r:id="rId10"/>
    <p:sldId id="322" r:id="rId11"/>
    <p:sldId id="339" r:id="rId12"/>
    <p:sldId id="340" r:id="rId13"/>
    <p:sldId id="341" r:id="rId14"/>
    <p:sldId id="342" r:id="rId15"/>
    <p:sldId id="343" r:id="rId16"/>
    <p:sldId id="335" r:id="rId17"/>
    <p:sldId id="318" r:id="rId18"/>
    <p:sldId id="319" r:id="rId19"/>
    <p:sldId id="320"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3928" autoAdjust="0"/>
  </p:normalViewPr>
  <p:slideViewPr>
    <p:cSldViewPr>
      <p:cViewPr varScale="1">
        <p:scale>
          <a:sx n="86" d="100"/>
          <a:sy n="86" d="100"/>
        </p:scale>
        <p:origin x="13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7750C-2B80-4D3F-83F0-0621324EBF0C}"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pt-BR"/>
        </a:p>
      </dgm:t>
    </dgm:pt>
    <dgm:pt modelId="{76316E37-F547-4D25-8A6D-71F53E775EB0}">
      <dgm:prSet phldrT="[Texto]"/>
      <dgm:spPr>
        <a:solidFill>
          <a:schemeClr val="accent1">
            <a:lumMod val="50000"/>
          </a:schemeClr>
        </a:solidFill>
      </dgm:spPr>
      <dgm:t>
        <a:bodyPr/>
        <a:lstStyle/>
        <a:p>
          <a:r>
            <a:rPr lang="pt-BR" dirty="0" smtClean="0"/>
            <a:t>Consulta Pública</a:t>
          </a:r>
          <a:endParaRPr lang="pt-BR" dirty="0"/>
        </a:p>
      </dgm:t>
    </dgm:pt>
    <dgm:pt modelId="{D71DFF37-DB13-4FCF-AFDC-1930C13AC70A}" type="parTrans" cxnId="{C49B96C1-5EFD-4163-B89B-6F33C43316D5}">
      <dgm:prSet/>
      <dgm:spPr/>
      <dgm:t>
        <a:bodyPr/>
        <a:lstStyle/>
        <a:p>
          <a:endParaRPr lang="pt-BR"/>
        </a:p>
      </dgm:t>
    </dgm:pt>
    <dgm:pt modelId="{73854434-8496-4485-B9AC-ED672B15F92C}" type="sibTrans" cxnId="{C49B96C1-5EFD-4163-B89B-6F33C43316D5}">
      <dgm:prSet/>
      <dgm:spPr/>
      <dgm:t>
        <a:bodyPr/>
        <a:lstStyle/>
        <a:p>
          <a:endParaRPr lang="pt-BR"/>
        </a:p>
      </dgm:t>
    </dgm:pt>
    <dgm:pt modelId="{D3BBFB3A-2FBE-45B6-9A1F-4353B8EA4192}">
      <dgm:prSet phldrT="[Texto]" custT="1"/>
      <dgm:spPr>
        <a:ln>
          <a:solidFill>
            <a:schemeClr val="tx2"/>
          </a:solidFill>
        </a:ln>
      </dgm:spPr>
      <dgm:t>
        <a:bodyPr/>
        <a:lstStyle/>
        <a:p>
          <a:r>
            <a:rPr lang="pt-BR" sz="3200" dirty="0" smtClean="0">
              <a:solidFill>
                <a:schemeClr val="accent2"/>
              </a:solidFill>
            </a:rPr>
            <a:t>Processo de consulta e </a:t>
          </a:r>
          <a:r>
            <a:rPr lang="pt-BR" sz="3200" b="1" dirty="0" smtClean="0">
              <a:solidFill>
                <a:schemeClr val="accent2"/>
              </a:solidFill>
            </a:rPr>
            <a:t>elaboração conjunta </a:t>
          </a:r>
          <a:r>
            <a:rPr lang="pt-BR" sz="3200" dirty="0" smtClean="0">
              <a:solidFill>
                <a:schemeClr val="accent2"/>
              </a:solidFill>
            </a:rPr>
            <a:t>do Plano (definição técnica)</a:t>
          </a:r>
          <a:endParaRPr lang="pt-BR" sz="3200" dirty="0">
            <a:solidFill>
              <a:schemeClr val="accent2"/>
            </a:solidFill>
          </a:endParaRPr>
        </a:p>
      </dgm:t>
    </dgm:pt>
    <dgm:pt modelId="{98053135-ECF3-433E-8FA1-59184EFFAE3E}" type="parTrans" cxnId="{237E0E6F-4D58-4869-993F-55CCECB695C3}">
      <dgm:prSet/>
      <dgm:spPr/>
      <dgm:t>
        <a:bodyPr/>
        <a:lstStyle/>
        <a:p>
          <a:endParaRPr lang="pt-BR"/>
        </a:p>
      </dgm:t>
    </dgm:pt>
    <dgm:pt modelId="{089414A6-AD99-4C8E-BC4A-EB2C8C59BE77}" type="sibTrans" cxnId="{237E0E6F-4D58-4869-993F-55CCECB695C3}">
      <dgm:prSet/>
      <dgm:spPr/>
      <dgm:t>
        <a:bodyPr/>
        <a:lstStyle/>
        <a:p>
          <a:endParaRPr lang="pt-BR"/>
        </a:p>
      </dgm:t>
    </dgm:pt>
    <dgm:pt modelId="{539C0906-E8B9-4903-B538-1FC4F72A779E}">
      <dgm:prSet phldrT="[Texto]" custT="1"/>
      <dgm:spPr>
        <a:ln>
          <a:solidFill>
            <a:schemeClr val="tx2"/>
          </a:solidFill>
        </a:ln>
      </dgm:spPr>
      <dgm:t>
        <a:bodyPr/>
        <a:lstStyle/>
        <a:p>
          <a:pPr marL="0" indent="0"/>
          <a:r>
            <a:rPr lang="pt-BR" sz="3200" dirty="0" smtClean="0"/>
            <a:t> </a:t>
          </a:r>
          <a:r>
            <a:rPr lang="pt-BR" sz="2600" dirty="0" smtClean="0"/>
            <a:t>CONSEMA – Conselho Estadual do Meio Ambiente (CTBio – Câmara Técnica de Biodiversidade e Plenária)</a:t>
          </a:r>
          <a:endParaRPr lang="pt-BR" sz="2600" dirty="0"/>
        </a:p>
      </dgm:t>
    </dgm:pt>
    <dgm:pt modelId="{74EA7E53-67B5-49D6-9D34-E6A3D8EECFDD}" type="parTrans" cxnId="{DFE7AF94-A7BB-4A93-8C53-557791EC7DB6}">
      <dgm:prSet/>
      <dgm:spPr/>
      <dgm:t>
        <a:bodyPr/>
        <a:lstStyle/>
        <a:p>
          <a:endParaRPr lang="pt-BR"/>
        </a:p>
      </dgm:t>
    </dgm:pt>
    <dgm:pt modelId="{1E4FD21C-8F8B-4D96-8A79-5056C742029D}" type="sibTrans" cxnId="{DFE7AF94-A7BB-4A93-8C53-557791EC7DB6}">
      <dgm:prSet/>
      <dgm:spPr/>
      <dgm:t>
        <a:bodyPr/>
        <a:lstStyle/>
        <a:p>
          <a:endParaRPr lang="pt-BR"/>
        </a:p>
      </dgm:t>
    </dgm:pt>
    <dgm:pt modelId="{8051940C-8269-48FD-8BC3-EF75FD84F229}">
      <dgm:prSet phldrT="[Texto]"/>
      <dgm:spPr>
        <a:solidFill>
          <a:schemeClr val="accent1">
            <a:lumMod val="75000"/>
          </a:schemeClr>
        </a:solidFill>
      </dgm:spPr>
      <dgm:t>
        <a:bodyPr/>
        <a:lstStyle/>
        <a:p>
          <a:r>
            <a:rPr lang="pt-BR" dirty="0" smtClean="0"/>
            <a:t>Deliberação</a:t>
          </a:r>
          <a:endParaRPr lang="pt-BR" dirty="0"/>
        </a:p>
      </dgm:t>
    </dgm:pt>
    <dgm:pt modelId="{BA9FA3C5-5B9C-4F0C-9D5D-D89A206CB296}" type="parTrans" cxnId="{12364C54-0754-4D83-87AE-A7D10E7226D9}">
      <dgm:prSet/>
      <dgm:spPr/>
      <dgm:t>
        <a:bodyPr/>
        <a:lstStyle/>
        <a:p>
          <a:endParaRPr lang="pt-BR"/>
        </a:p>
      </dgm:t>
    </dgm:pt>
    <dgm:pt modelId="{60F9DD44-9D7C-488E-AFBA-928DB059ADAF}" type="sibTrans" cxnId="{12364C54-0754-4D83-87AE-A7D10E7226D9}">
      <dgm:prSet/>
      <dgm:spPr/>
      <dgm:t>
        <a:bodyPr/>
        <a:lstStyle/>
        <a:p>
          <a:endParaRPr lang="pt-BR"/>
        </a:p>
      </dgm:t>
    </dgm:pt>
    <dgm:pt modelId="{5B26FFDC-E7B9-4641-9C18-9E0C013F8552}">
      <dgm:prSet custT="1"/>
      <dgm:spPr>
        <a:ln>
          <a:solidFill>
            <a:schemeClr val="tx2"/>
          </a:solidFill>
        </a:ln>
      </dgm:spPr>
      <dgm:t>
        <a:bodyPr/>
        <a:lstStyle/>
        <a:p>
          <a:r>
            <a:rPr lang="pt-BR" sz="2600" dirty="0" smtClean="0"/>
            <a:t>Comitê de Integração dos Planos de Manejo - (Sistema Ambiental Paulista)</a:t>
          </a:r>
          <a:endParaRPr lang="pt-BR" sz="2600" dirty="0"/>
        </a:p>
      </dgm:t>
    </dgm:pt>
    <dgm:pt modelId="{BA09507A-E0EA-48C1-BFB5-D89B0E942A8E}" type="parTrans" cxnId="{B63A8F70-924F-4493-8970-712DFF2651E5}">
      <dgm:prSet/>
      <dgm:spPr/>
      <dgm:t>
        <a:bodyPr/>
        <a:lstStyle/>
        <a:p>
          <a:endParaRPr lang="pt-BR"/>
        </a:p>
      </dgm:t>
    </dgm:pt>
    <dgm:pt modelId="{189571A1-A6FF-4142-8C27-F5324683711A}" type="sibTrans" cxnId="{B63A8F70-924F-4493-8970-712DFF2651E5}">
      <dgm:prSet/>
      <dgm:spPr/>
      <dgm:t>
        <a:bodyPr/>
        <a:lstStyle/>
        <a:p>
          <a:endParaRPr lang="pt-BR"/>
        </a:p>
      </dgm:t>
    </dgm:pt>
    <dgm:pt modelId="{A98B480D-8523-4AED-8101-DD8242ADD97F}">
      <dgm:prSet phldrT="[Texto]"/>
      <dgm:spPr>
        <a:solidFill>
          <a:schemeClr val="accent1">
            <a:lumMod val="75000"/>
          </a:schemeClr>
        </a:solidFill>
      </dgm:spPr>
      <dgm:t>
        <a:bodyPr/>
        <a:lstStyle/>
        <a:p>
          <a:r>
            <a:rPr lang="pt-BR" dirty="0" smtClean="0"/>
            <a:t>Deliberação</a:t>
          </a:r>
          <a:endParaRPr lang="pt-BR" dirty="0"/>
        </a:p>
      </dgm:t>
    </dgm:pt>
    <dgm:pt modelId="{49B6155A-6670-45E5-85AD-6637D6075D46}" type="parTrans" cxnId="{9E381E92-05F6-4CAD-92BD-181C0C0A0D1D}">
      <dgm:prSet/>
      <dgm:spPr/>
      <dgm:t>
        <a:bodyPr/>
        <a:lstStyle/>
        <a:p>
          <a:endParaRPr lang="pt-BR"/>
        </a:p>
      </dgm:t>
    </dgm:pt>
    <dgm:pt modelId="{8A9C7AA7-9FA0-467B-B108-B3D22E8A562E}" type="sibTrans" cxnId="{9E381E92-05F6-4CAD-92BD-181C0C0A0D1D}">
      <dgm:prSet/>
      <dgm:spPr/>
      <dgm:t>
        <a:bodyPr/>
        <a:lstStyle/>
        <a:p>
          <a:endParaRPr lang="pt-BR"/>
        </a:p>
      </dgm:t>
    </dgm:pt>
    <dgm:pt modelId="{8022514F-9AB5-44C9-8B55-4310F5E5DE78}">
      <dgm:prSet custT="1"/>
      <dgm:spPr>
        <a:ln>
          <a:solidFill>
            <a:schemeClr val="tx2"/>
          </a:solidFill>
        </a:ln>
      </dgm:spPr>
      <dgm:t>
        <a:bodyPr/>
        <a:lstStyle/>
        <a:p>
          <a:r>
            <a:rPr lang="pt-BR" sz="2800" dirty="0" smtClean="0"/>
            <a:t>Secretário de Infraestrutura e Meio Ambiente</a:t>
          </a:r>
          <a:endParaRPr lang="pt-BR" sz="2800" dirty="0"/>
        </a:p>
      </dgm:t>
    </dgm:pt>
    <dgm:pt modelId="{940CDEC6-FDA0-496B-8A4F-4382A10F8243}" type="parTrans" cxnId="{AEDA0FDA-F3E9-446D-8422-DBD43090DCA5}">
      <dgm:prSet/>
      <dgm:spPr/>
      <dgm:t>
        <a:bodyPr/>
        <a:lstStyle/>
        <a:p>
          <a:endParaRPr lang="pt-BR"/>
        </a:p>
      </dgm:t>
    </dgm:pt>
    <dgm:pt modelId="{A6E0E25A-508E-4B50-A6D6-1A536EEA9AC4}" type="sibTrans" cxnId="{AEDA0FDA-F3E9-446D-8422-DBD43090DCA5}">
      <dgm:prSet/>
      <dgm:spPr/>
      <dgm:t>
        <a:bodyPr/>
        <a:lstStyle/>
        <a:p>
          <a:endParaRPr lang="pt-BR"/>
        </a:p>
      </dgm:t>
    </dgm:pt>
    <dgm:pt modelId="{C23C1C77-E8EC-450E-ACEF-D0C7048B508F}">
      <dgm:prSet phldrT="[Texto]"/>
      <dgm:spPr>
        <a:solidFill>
          <a:schemeClr val="accent1">
            <a:lumMod val="75000"/>
          </a:schemeClr>
        </a:solidFill>
      </dgm:spPr>
      <dgm:t>
        <a:bodyPr/>
        <a:lstStyle/>
        <a:p>
          <a:r>
            <a:rPr lang="pt-BR" dirty="0" smtClean="0"/>
            <a:t>Deliberação</a:t>
          </a:r>
          <a:endParaRPr lang="pt-BR" dirty="0"/>
        </a:p>
      </dgm:t>
    </dgm:pt>
    <dgm:pt modelId="{54952332-03AD-47FB-BF7F-1861CFC41EB5}" type="sibTrans" cxnId="{ACEE7890-C719-49E6-8027-21EDED41D168}">
      <dgm:prSet/>
      <dgm:spPr/>
      <dgm:t>
        <a:bodyPr/>
        <a:lstStyle/>
        <a:p>
          <a:endParaRPr lang="pt-BR"/>
        </a:p>
      </dgm:t>
    </dgm:pt>
    <dgm:pt modelId="{7A5FD354-51EB-4F8F-9005-60130253FD9E}" type="parTrans" cxnId="{ACEE7890-C719-49E6-8027-21EDED41D168}">
      <dgm:prSet/>
      <dgm:spPr/>
      <dgm:t>
        <a:bodyPr/>
        <a:lstStyle/>
        <a:p>
          <a:endParaRPr lang="pt-BR"/>
        </a:p>
      </dgm:t>
    </dgm:pt>
    <dgm:pt modelId="{741A672B-DAF4-4053-A5CD-D3F884DEB217}" type="pres">
      <dgm:prSet presAssocID="{DC97750C-2B80-4D3F-83F0-0621324EBF0C}" presName="linearFlow" presStyleCnt="0">
        <dgm:presLayoutVars>
          <dgm:dir/>
          <dgm:animLvl val="lvl"/>
          <dgm:resizeHandles val="exact"/>
        </dgm:presLayoutVars>
      </dgm:prSet>
      <dgm:spPr/>
      <dgm:t>
        <a:bodyPr/>
        <a:lstStyle/>
        <a:p>
          <a:endParaRPr lang="pt-BR"/>
        </a:p>
      </dgm:t>
    </dgm:pt>
    <dgm:pt modelId="{77F0BE07-9625-4BA8-ABDC-7BF222A74986}" type="pres">
      <dgm:prSet presAssocID="{76316E37-F547-4D25-8A6D-71F53E775EB0}" presName="composite" presStyleCnt="0"/>
      <dgm:spPr/>
      <dgm:t>
        <a:bodyPr/>
        <a:lstStyle/>
        <a:p>
          <a:endParaRPr lang="pt-BR"/>
        </a:p>
      </dgm:t>
    </dgm:pt>
    <dgm:pt modelId="{C04B6734-1B87-41D0-B153-C9D2AD01FACB}" type="pres">
      <dgm:prSet presAssocID="{76316E37-F547-4D25-8A6D-71F53E775EB0}" presName="parentText" presStyleLbl="alignNode1" presStyleIdx="0" presStyleCnt="4">
        <dgm:presLayoutVars>
          <dgm:chMax val="1"/>
          <dgm:bulletEnabled val="1"/>
        </dgm:presLayoutVars>
      </dgm:prSet>
      <dgm:spPr/>
      <dgm:t>
        <a:bodyPr/>
        <a:lstStyle/>
        <a:p>
          <a:endParaRPr lang="pt-BR"/>
        </a:p>
      </dgm:t>
    </dgm:pt>
    <dgm:pt modelId="{440769B2-E265-49E2-A31B-5875D53D0222}" type="pres">
      <dgm:prSet presAssocID="{76316E37-F547-4D25-8A6D-71F53E775EB0}" presName="descendantText" presStyleLbl="alignAcc1" presStyleIdx="0" presStyleCnt="4" custScaleX="96794" custScaleY="125955" custLinFactNeighborX="-1236" custLinFactNeighborY="6278">
        <dgm:presLayoutVars>
          <dgm:bulletEnabled val="1"/>
        </dgm:presLayoutVars>
      </dgm:prSet>
      <dgm:spPr/>
      <dgm:t>
        <a:bodyPr/>
        <a:lstStyle/>
        <a:p>
          <a:endParaRPr lang="pt-BR"/>
        </a:p>
      </dgm:t>
    </dgm:pt>
    <dgm:pt modelId="{1D17C1D9-E75F-4E0E-9D6E-699C158625C0}" type="pres">
      <dgm:prSet presAssocID="{73854434-8496-4485-B9AC-ED672B15F92C}" presName="sp" presStyleCnt="0"/>
      <dgm:spPr/>
      <dgm:t>
        <a:bodyPr/>
        <a:lstStyle/>
        <a:p>
          <a:endParaRPr lang="pt-BR"/>
        </a:p>
      </dgm:t>
    </dgm:pt>
    <dgm:pt modelId="{CB43B513-0527-4B4E-BECB-95066F7C7FDE}" type="pres">
      <dgm:prSet presAssocID="{8051940C-8269-48FD-8BC3-EF75FD84F229}" presName="composite" presStyleCnt="0"/>
      <dgm:spPr/>
      <dgm:t>
        <a:bodyPr/>
        <a:lstStyle/>
        <a:p>
          <a:endParaRPr lang="pt-BR"/>
        </a:p>
      </dgm:t>
    </dgm:pt>
    <dgm:pt modelId="{E787AAC8-92BE-4F1D-8B57-8CE06B97238E}" type="pres">
      <dgm:prSet presAssocID="{8051940C-8269-48FD-8BC3-EF75FD84F229}" presName="parentText" presStyleLbl="alignNode1" presStyleIdx="1" presStyleCnt="4" custScaleX="99561" custScaleY="137944">
        <dgm:presLayoutVars>
          <dgm:chMax val="1"/>
          <dgm:bulletEnabled val="1"/>
        </dgm:presLayoutVars>
      </dgm:prSet>
      <dgm:spPr/>
      <dgm:t>
        <a:bodyPr/>
        <a:lstStyle/>
        <a:p>
          <a:endParaRPr lang="pt-BR"/>
        </a:p>
      </dgm:t>
    </dgm:pt>
    <dgm:pt modelId="{74B1C1A1-9C50-4DC8-8CA1-359E00E3AECD}" type="pres">
      <dgm:prSet presAssocID="{8051940C-8269-48FD-8BC3-EF75FD84F229}" presName="descendantText" presStyleLbl="alignAcc1" presStyleIdx="1" presStyleCnt="4" custScaleX="96926" custScaleY="143159" custLinFactNeighborX="-1098">
        <dgm:presLayoutVars>
          <dgm:bulletEnabled val="1"/>
        </dgm:presLayoutVars>
      </dgm:prSet>
      <dgm:spPr/>
      <dgm:t>
        <a:bodyPr/>
        <a:lstStyle/>
        <a:p>
          <a:endParaRPr lang="pt-BR"/>
        </a:p>
      </dgm:t>
    </dgm:pt>
    <dgm:pt modelId="{AD3FEC9B-7705-49FD-A00D-FD77937B2045}" type="pres">
      <dgm:prSet presAssocID="{60F9DD44-9D7C-488E-AFBA-928DB059ADAF}" presName="sp" presStyleCnt="0"/>
      <dgm:spPr/>
      <dgm:t>
        <a:bodyPr/>
        <a:lstStyle/>
        <a:p>
          <a:endParaRPr lang="pt-BR"/>
        </a:p>
      </dgm:t>
    </dgm:pt>
    <dgm:pt modelId="{0E7A971E-3D64-4E76-AE29-D85CEC503926}" type="pres">
      <dgm:prSet presAssocID="{C23C1C77-E8EC-450E-ACEF-D0C7048B508F}" presName="composite" presStyleCnt="0"/>
      <dgm:spPr/>
      <dgm:t>
        <a:bodyPr/>
        <a:lstStyle/>
        <a:p>
          <a:endParaRPr lang="pt-BR"/>
        </a:p>
      </dgm:t>
    </dgm:pt>
    <dgm:pt modelId="{CE31B557-8DFF-4C13-A143-70A61F99E200}" type="pres">
      <dgm:prSet presAssocID="{C23C1C77-E8EC-450E-ACEF-D0C7048B508F}" presName="parentText" presStyleLbl="alignNode1" presStyleIdx="2" presStyleCnt="4" custScaleY="132430" custLinFactNeighborX="-7267" custLinFactNeighborY="-109">
        <dgm:presLayoutVars>
          <dgm:chMax val="1"/>
          <dgm:bulletEnabled val="1"/>
        </dgm:presLayoutVars>
      </dgm:prSet>
      <dgm:spPr/>
      <dgm:t>
        <a:bodyPr/>
        <a:lstStyle/>
        <a:p>
          <a:endParaRPr lang="pt-BR"/>
        </a:p>
      </dgm:t>
    </dgm:pt>
    <dgm:pt modelId="{7B2F5A3C-E6F4-4514-8CE3-2570A9869A11}" type="pres">
      <dgm:prSet presAssocID="{C23C1C77-E8EC-450E-ACEF-D0C7048B508F}" presName="descendantText" presStyleLbl="alignAcc1" presStyleIdx="2" presStyleCnt="4" custScaleX="96256" custScaleY="147993" custLinFactNeighborX="-505" custLinFactNeighborY="4428">
        <dgm:presLayoutVars>
          <dgm:bulletEnabled val="1"/>
        </dgm:presLayoutVars>
      </dgm:prSet>
      <dgm:spPr/>
      <dgm:t>
        <a:bodyPr/>
        <a:lstStyle/>
        <a:p>
          <a:endParaRPr lang="pt-BR"/>
        </a:p>
      </dgm:t>
    </dgm:pt>
    <dgm:pt modelId="{BF97731B-73A0-4730-B585-4A5F1372EACD}" type="pres">
      <dgm:prSet presAssocID="{54952332-03AD-47FB-BF7F-1861CFC41EB5}" presName="sp" presStyleCnt="0"/>
      <dgm:spPr/>
      <dgm:t>
        <a:bodyPr/>
        <a:lstStyle/>
        <a:p>
          <a:endParaRPr lang="pt-BR"/>
        </a:p>
      </dgm:t>
    </dgm:pt>
    <dgm:pt modelId="{FB8E10F4-29A3-4817-819B-C68C02B85644}" type="pres">
      <dgm:prSet presAssocID="{A98B480D-8523-4AED-8101-DD8242ADD97F}" presName="composite" presStyleCnt="0"/>
      <dgm:spPr/>
      <dgm:t>
        <a:bodyPr/>
        <a:lstStyle/>
        <a:p>
          <a:endParaRPr lang="pt-BR"/>
        </a:p>
      </dgm:t>
    </dgm:pt>
    <dgm:pt modelId="{AC0119D7-F6E6-47D4-A1AD-E2BC377F9993}" type="pres">
      <dgm:prSet presAssocID="{A98B480D-8523-4AED-8101-DD8242ADD97F}" presName="parentText" presStyleLbl="alignNode1" presStyleIdx="3" presStyleCnt="4" custLinFactNeighborX="-7267" custLinFactNeighborY="7194">
        <dgm:presLayoutVars>
          <dgm:chMax val="1"/>
          <dgm:bulletEnabled val="1"/>
        </dgm:presLayoutVars>
      </dgm:prSet>
      <dgm:spPr/>
      <dgm:t>
        <a:bodyPr/>
        <a:lstStyle/>
        <a:p>
          <a:endParaRPr lang="pt-BR"/>
        </a:p>
      </dgm:t>
    </dgm:pt>
    <dgm:pt modelId="{273BE6B7-7AC5-4BCE-9D49-C3C8C747C224}" type="pres">
      <dgm:prSet presAssocID="{A98B480D-8523-4AED-8101-DD8242ADD97F}" presName="descendantText" presStyleLbl="alignAcc1" presStyleIdx="3" presStyleCnt="4" custScaleX="97418" custScaleY="101221" custLinFactNeighborX="-1317" custLinFactNeighborY="5942">
        <dgm:presLayoutVars>
          <dgm:bulletEnabled val="1"/>
        </dgm:presLayoutVars>
      </dgm:prSet>
      <dgm:spPr/>
      <dgm:t>
        <a:bodyPr/>
        <a:lstStyle/>
        <a:p>
          <a:endParaRPr lang="pt-BR"/>
        </a:p>
      </dgm:t>
    </dgm:pt>
  </dgm:ptLst>
  <dgm:cxnLst>
    <dgm:cxn modelId="{ED81E245-BD28-48B3-81E3-295B2693D1C1}" type="presOf" srcId="{D3BBFB3A-2FBE-45B6-9A1F-4353B8EA4192}" destId="{440769B2-E265-49E2-A31B-5875D53D0222}" srcOrd="0" destOrd="0" presId="urn:microsoft.com/office/officeart/2005/8/layout/chevron2"/>
    <dgm:cxn modelId="{A9B05934-EAEA-464C-A25E-3381DA42E68E}" type="presOf" srcId="{C23C1C77-E8EC-450E-ACEF-D0C7048B508F}" destId="{CE31B557-8DFF-4C13-A143-70A61F99E200}" srcOrd="0" destOrd="0" presId="urn:microsoft.com/office/officeart/2005/8/layout/chevron2"/>
    <dgm:cxn modelId="{2B173899-68A9-4F33-B91F-C6207BCFD590}" type="presOf" srcId="{8022514F-9AB5-44C9-8B55-4310F5E5DE78}" destId="{273BE6B7-7AC5-4BCE-9D49-C3C8C747C224}" srcOrd="0" destOrd="0" presId="urn:microsoft.com/office/officeart/2005/8/layout/chevron2"/>
    <dgm:cxn modelId="{12364C54-0754-4D83-87AE-A7D10E7226D9}" srcId="{DC97750C-2B80-4D3F-83F0-0621324EBF0C}" destId="{8051940C-8269-48FD-8BC3-EF75FD84F229}" srcOrd="1" destOrd="0" parTransId="{BA9FA3C5-5B9C-4F0C-9D5D-D89A206CB296}" sibTransId="{60F9DD44-9D7C-488E-AFBA-928DB059ADAF}"/>
    <dgm:cxn modelId="{237E0E6F-4D58-4869-993F-55CCECB695C3}" srcId="{76316E37-F547-4D25-8A6D-71F53E775EB0}" destId="{D3BBFB3A-2FBE-45B6-9A1F-4353B8EA4192}" srcOrd="0" destOrd="0" parTransId="{98053135-ECF3-433E-8FA1-59184EFFAE3E}" sibTransId="{089414A6-AD99-4C8E-BC4A-EB2C8C59BE77}"/>
    <dgm:cxn modelId="{57BC6AA6-7A1B-412B-9D19-C3D76DCE3076}" type="presOf" srcId="{539C0906-E8B9-4903-B538-1FC4F72A779E}" destId="{7B2F5A3C-E6F4-4514-8CE3-2570A9869A11}" srcOrd="0" destOrd="0" presId="urn:microsoft.com/office/officeart/2005/8/layout/chevron2"/>
    <dgm:cxn modelId="{AEDA0FDA-F3E9-446D-8422-DBD43090DCA5}" srcId="{A98B480D-8523-4AED-8101-DD8242ADD97F}" destId="{8022514F-9AB5-44C9-8B55-4310F5E5DE78}" srcOrd="0" destOrd="0" parTransId="{940CDEC6-FDA0-496B-8A4F-4382A10F8243}" sibTransId="{A6E0E25A-508E-4B50-A6D6-1A536EEA9AC4}"/>
    <dgm:cxn modelId="{DFE7AF94-A7BB-4A93-8C53-557791EC7DB6}" srcId="{C23C1C77-E8EC-450E-ACEF-D0C7048B508F}" destId="{539C0906-E8B9-4903-B538-1FC4F72A779E}" srcOrd="0" destOrd="0" parTransId="{74EA7E53-67B5-49D6-9D34-E6A3D8EECFDD}" sibTransId="{1E4FD21C-8F8B-4D96-8A79-5056C742029D}"/>
    <dgm:cxn modelId="{E2ED5ECA-4B35-4B96-B30F-A8B09E6AAD11}" type="presOf" srcId="{A98B480D-8523-4AED-8101-DD8242ADD97F}" destId="{AC0119D7-F6E6-47D4-A1AD-E2BC377F9993}" srcOrd="0" destOrd="0" presId="urn:microsoft.com/office/officeart/2005/8/layout/chevron2"/>
    <dgm:cxn modelId="{7AF5BF5F-DD6B-4016-AF32-23C4FB9FEC8D}" type="presOf" srcId="{DC97750C-2B80-4D3F-83F0-0621324EBF0C}" destId="{741A672B-DAF4-4053-A5CD-D3F884DEB217}" srcOrd="0" destOrd="0" presId="urn:microsoft.com/office/officeart/2005/8/layout/chevron2"/>
    <dgm:cxn modelId="{C49B96C1-5EFD-4163-B89B-6F33C43316D5}" srcId="{DC97750C-2B80-4D3F-83F0-0621324EBF0C}" destId="{76316E37-F547-4D25-8A6D-71F53E775EB0}" srcOrd="0" destOrd="0" parTransId="{D71DFF37-DB13-4FCF-AFDC-1930C13AC70A}" sibTransId="{73854434-8496-4485-B9AC-ED672B15F92C}"/>
    <dgm:cxn modelId="{B63A8F70-924F-4493-8970-712DFF2651E5}" srcId="{8051940C-8269-48FD-8BC3-EF75FD84F229}" destId="{5B26FFDC-E7B9-4641-9C18-9E0C013F8552}" srcOrd="0" destOrd="0" parTransId="{BA09507A-E0EA-48C1-BFB5-D89B0E942A8E}" sibTransId="{189571A1-A6FF-4142-8C27-F5324683711A}"/>
    <dgm:cxn modelId="{DD0059D3-03AF-48B5-B632-6ECA6F93D201}" type="presOf" srcId="{8051940C-8269-48FD-8BC3-EF75FD84F229}" destId="{E787AAC8-92BE-4F1D-8B57-8CE06B97238E}" srcOrd="0" destOrd="0" presId="urn:microsoft.com/office/officeart/2005/8/layout/chevron2"/>
    <dgm:cxn modelId="{33C79D82-34F8-4BD3-BD5C-4B43A9C67945}" type="presOf" srcId="{5B26FFDC-E7B9-4641-9C18-9E0C013F8552}" destId="{74B1C1A1-9C50-4DC8-8CA1-359E00E3AECD}" srcOrd="0" destOrd="0" presId="urn:microsoft.com/office/officeart/2005/8/layout/chevron2"/>
    <dgm:cxn modelId="{9E381E92-05F6-4CAD-92BD-181C0C0A0D1D}" srcId="{DC97750C-2B80-4D3F-83F0-0621324EBF0C}" destId="{A98B480D-8523-4AED-8101-DD8242ADD97F}" srcOrd="3" destOrd="0" parTransId="{49B6155A-6670-45E5-85AD-6637D6075D46}" sibTransId="{8A9C7AA7-9FA0-467B-B108-B3D22E8A562E}"/>
    <dgm:cxn modelId="{ACEE7890-C719-49E6-8027-21EDED41D168}" srcId="{DC97750C-2B80-4D3F-83F0-0621324EBF0C}" destId="{C23C1C77-E8EC-450E-ACEF-D0C7048B508F}" srcOrd="2" destOrd="0" parTransId="{7A5FD354-51EB-4F8F-9005-60130253FD9E}" sibTransId="{54952332-03AD-47FB-BF7F-1861CFC41EB5}"/>
    <dgm:cxn modelId="{1BC500C9-A36E-4D79-8AA2-37C962D52665}" type="presOf" srcId="{76316E37-F547-4D25-8A6D-71F53E775EB0}" destId="{C04B6734-1B87-41D0-B153-C9D2AD01FACB}" srcOrd="0" destOrd="0" presId="urn:microsoft.com/office/officeart/2005/8/layout/chevron2"/>
    <dgm:cxn modelId="{25FD7BD7-B4FB-4656-807C-3F215964C19D}" type="presParOf" srcId="{741A672B-DAF4-4053-A5CD-D3F884DEB217}" destId="{77F0BE07-9625-4BA8-ABDC-7BF222A74986}" srcOrd="0" destOrd="0" presId="urn:microsoft.com/office/officeart/2005/8/layout/chevron2"/>
    <dgm:cxn modelId="{999B1CC1-CB01-459E-B57F-35ED23CDCC0C}" type="presParOf" srcId="{77F0BE07-9625-4BA8-ABDC-7BF222A74986}" destId="{C04B6734-1B87-41D0-B153-C9D2AD01FACB}" srcOrd="0" destOrd="0" presId="urn:microsoft.com/office/officeart/2005/8/layout/chevron2"/>
    <dgm:cxn modelId="{6D6416C8-D23F-477F-9346-894734B9888D}" type="presParOf" srcId="{77F0BE07-9625-4BA8-ABDC-7BF222A74986}" destId="{440769B2-E265-49E2-A31B-5875D53D0222}" srcOrd="1" destOrd="0" presId="urn:microsoft.com/office/officeart/2005/8/layout/chevron2"/>
    <dgm:cxn modelId="{42B33976-39CD-4963-AD81-2EF75CD2D6C7}" type="presParOf" srcId="{741A672B-DAF4-4053-A5CD-D3F884DEB217}" destId="{1D17C1D9-E75F-4E0E-9D6E-699C158625C0}" srcOrd="1" destOrd="0" presId="urn:microsoft.com/office/officeart/2005/8/layout/chevron2"/>
    <dgm:cxn modelId="{CA16CF5D-6A8A-46BB-B457-35B349C5E1DC}" type="presParOf" srcId="{741A672B-DAF4-4053-A5CD-D3F884DEB217}" destId="{CB43B513-0527-4B4E-BECB-95066F7C7FDE}" srcOrd="2" destOrd="0" presId="urn:microsoft.com/office/officeart/2005/8/layout/chevron2"/>
    <dgm:cxn modelId="{AA3E4AF0-B04A-48DD-B8A2-F7C7718089A5}" type="presParOf" srcId="{CB43B513-0527-4B4E-BECB-95066F7C7FDE}" destId="{E787AAC8-92BE-4F1D-8B57-8CE06B97238E}" srcOrd="0" destOrd="0" presId="urn:microsoft.com/office/officeart/2005/8/layout/chevron2"/>
    <dgm:cxn modelId="{74537C35-18BB-4920-8B7A-816BAE9C9512}" type="presParOf" srcId="{CB43B513-0527-4B4E-BECB-95066F7C7FDE}" destId="{74B1C1A1-9C50-4DC8-8CA1-359E00E3AECD}" srcOrd="1" destOrd="0" presId="urn:microsoft.com/office/officeart/2005/8/layout/chevron2"/>
    <dgm:cxn modelId="{90DF8875-5CC1-4B17-B390-D3454D228249}" type="presParOf" srcId="{741A672B-DAF4-4053-A5CD-D3F884DEB217}" destId="{AD3FEC9B-7705-49FD-A00D-FD77937B2045}" srcOrd="3" destOrd="0" presId="urn:microsoft.com/office/officeart/2005/8/layout/chevron2"/>
    <dgm:cxn modelId="{91675CD3-C02E-4115-B01D-474E9B1F48FB}" type="presParOf" srcId="{741A672B-DAF4-4053-A5CD-D3F884DEB217}" destId="{0E7A971E-3D64-4E76-AE29-D85CEC503926}" srcOrd="4" destOrd="0" presId="urn:microsoft.com/office/officeart/2005/8/layout/chevron2"/>
    <dgm:cxn modelId="{DBAEEAEB-7A36-4469-BB37-4E71107A5830}" type="presParOf" srcId="{0E7A971E-3D64-4E76-AE29-D85CEC503926}" destId="{CE31B557-8DFF-4C13-A143-70A61F99E200}" srcOrd="0" destOrd="0" presId="urn:microsoft.com/office/officeart/2005/8/layout/chevron2"/>
    <dgm:cxn modelId="{C51AC433-84FA-41B0-A27C-370069818E31}" type="presParOf" srcId="{0E7A971E-3D64-4E76-AE29-D85CEC503926}" destId="{7B2F5A3C-E6F4-4514-8CE3-2570A9869A11}" srcOrd="1" destOrd="0" presId="urn:microsoft.com/office/officeart/2005/8/layout/chevron2"/>
    <dgm:cxn modelId="{00CFBE78-645E-4A81-8036-570B51872B6A}" type="presParOf" srcId="{741A672B-DAF4-4053-A5CD-D3F884DEB217}" destId="{BF97731B-73A0-4730-B585-4A5F1372EACD}" srcOrd="5" destOrd="0" presId="urn:microsoft.com/office/officeart/2005/8/layout/chevron2"/>
    <dgm:cxn modelId="{097F226D-05D7-4A98-8580-748920C74612}" type="presParOf" srcId="{741A672B-DAF4-4053-A5CD-D3F884DEB217}" destId="{FB8E10F4-29A3-4817-819B-C68C02B85644}" srcOrd="6" destOrd="0" presId="urn:microsoft.com/office/officeart/2005/8/layout/chevron2"/>
    <dgm:cxn modelId="{BE927879-903A-4D27-9703-E5E4122C353D}" type="presParOf" srcId="{FB8E10F4-29A3-4817-819B-C68C02B85644}" destId="{AC0119D7-F6E6-47D4-A1AD-E2BC377F9993}" srcOrd="0" destOrd="0" presId="urn:microsoft.com/office/officeart/2005/8/layout/chevron2"/>
    <dgm:cxn modelId="{80AF6C1E-B4AB-49A5-8115-0D34ADAA0BD1}" type="presParOf" srcId="{FB8E10F4-29A3-4817-819B-C68C02B85644}" destId="{273BE6B7-7AC5-4BCE-9D49-C3C8C747C2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DCA9D-A9B1-41FB-803D-8DC7B52894B6}" type="doc">
      <dgm:prSet loTypeId="urn:microsoft.com/office/officeart/2008/layout/VerticalCircleList" loCatId="list" qsTypeId="urn:microsoft.com/office/officeart/2005/8/quickstyle/simple1" qsCatId="simple" csTypeId="urn:microsoft.com/office/officeart/2005/8/colors/accent1_3" csCatId="accent1" phldr="1"/>
      <dgm:spPr/>
      <dgm:t>
        <a:bodyPr/>
        <a:lstStyle/>
        <a:p>
          <a:endParaRPr lang="pt-BR"/>
        </a:p>
      </dgm:t>
    </dgm:pt>
    <dgm:pt modelId="{D8A1CC21-B227-4DD9-8B89-6CF5E861E9A1}">
      <dgm:prSet phldrT="[Texto]"/>
      <dgm:spPr/>
      <dgm:t>
        <a:bodyPr/>
        <a:lstStyle/>
        <a:p>
          <a:r>
            <a:rPr lang="pt-BR" dirty="0" smtClean="0"/>
            <a:t>Oficinas</a:t>
          </a:r>
          <a:endParaRPr lang="pt-BR" dirty="0"/>
        </a:p>
      </dgm:t>
    </dgm:pt>
    <dgm:pt modelId="{D651077D-7926-41E4-BBF4-E9BC42380781}" type="parTrans" cxnId="{4D190A97-EBC2-42EA-A1F2-1167FD3D251F}">
      <dgm:prSet/>
      <dgm:spPr/>
      <dgm:t>
        <a:bodyPr/>
        <a:lstStyle/>
        <a:p>
          <a:endParaRPr lang="pt-BR"/>
        </a:p>
      </dgm:t>
    </dgm:pt>
    <dgm:pt modelId="{56F68785-749B-4283-AE19-4B4EFF9955DC}" type="sibTrans" cxnId="{4D190A97-EBC2-42EA-A1F2-1167FD3D251F}">
      <dgm:prSet/>
      <dgm:spPr/>
      <dgm:t>
        <a:bodyPr/>
        <a:lstStyle/>
        <a:p>
          <a:endParaRPr lang="pt-BR"/>
        </a:p>
      </dgm:t>
    </dgm:pt>
    <dgm:pt modelId="{7DD1162B-85B8-4AE2-A679-3C19E57AA918}">
      <dgm:prSet phldrT="[Texto]"/>
      <dgm:spPr/>
      <dgm:t>
        <a:bodyPr/>
        <a:lstStyle/>
        <a:p>
          <a:r>
            <a:rPr lang="pt-BR" dirty="0" smtClean="0"/>
            <a:t>Formulário eletrônico</a:t>
          </a:r>
          <a:endParaRPr lang="pt-BR" dirty="0"/>
        </a:p>
      </dgm:t>
    </dgm:pt>
    <dgm:pt modelId="{C4AEB92A-A496-442C-A0B9-33D1E781CB87}" type="parTrans" cxnId="{F519B2BD-4855-419C-9A67-DCEEDEFC5892}">
      <dgm:prSet/>
      <dgm:spPr/>
      <dgm:t>
        <a:bodyPr/>
        <a:lstStyle/>
        <a:p>
          <a:endParaRPr lang="pt-BR"/>
        </a:p>
      </dgm:t>
    </dgm:pt>
    <dgm:pt modelId="{B86EA679-3BB7-43A0-95FA-F073B37B3DFA}" type="sibTrans" cxnId="{F519B2BD-4855-419C-9A67-DCEEDEFC5892}">
      <dgm:prSet/>
      <dgm:spPr/>
      <dgm:t>
        <a:bodyPr/>
        <a:lstStyle/>
        <a:p>
          <a:endParaRPr lang="pt-BR"/>
        </a:p>
      </dgm:t>
    </dgm:pt>
    <dgm:pt modelId="{115AB016-DED5-43DD-B009-01C46A5E1EC2}">
      <dgm:prSet phldrT="[Texto]"/>
      <dgm:spPr/>
      <dgm:t>
        <a:bodyPr/>
        <a:lstStyle/>
        <a:p>
          <a:r>
            <a:rPr lang="pt-BR" dirty="0" smtClean="0"/>
            <a:t>Gestores</a:t>
          </a:r>
          <a:endParaRPr lang="pt-BR" dirty="0"/>
        </a:p>
      </dgm:t>
    </dgm:pt>
    <dgm:pt modelId="{C97639C5-664A-4D05-9A2D-E2DA155446D9}" type="parTrans" cxnId="{9B834E98-E6C2-4026-8155-CB2E53B031C8}">
      <dgm:prSet/>
      <dgm:spPr/>
      <dgm:t>
        <a:bodyPr/>
        <a:lstStyle/>
        <a:p>
          <a:endParaRPr lang="pt-BR"/>
        </a:p>
      </dgm:t>
    </dgm:pt>
    <dgm:pt modelId="{E258F73C-DE78-45BD-805C-AA9859475FD2}" type="sibTrans" cxnId="{9B834E98-E6C2-4026-8155-CB2E53B031C8}">
      <dgm:prSet/>
      <dgm:spPr/>
      <dgm:t>
        <a:bodyPr/>
        <a:lstStyle/>
        <a:p>
          <a:endParaRPr lang="pt-BR"/>
        </a:p>
      </dgm:t>
    </dgm:pt>
    <dgm:pt modelId="{460E2401-D5C9-4F0D-BDDD-773FBAD035E6}" type="pres">
      <dgm:prSet presAssocID="{D7FDCA9D-A9B1-41FB-803D-8DC7B52894B6}" presName="Name0" presStyleCnt="0">
        <dgm:presLayoutVars>
          <dgm:dir/>
        </dgm:presLayoutVars>
      </dgm:prSet>
      <dgm:spPr/>
      <dgm:t>
        <a:bodyPr/>
        <a:lstStyle/>
        <a:p>
          <a:endParaRPr lang="pt-BR"/>
        </a:p>
      </dgm:t>
    </dgm:pt>
    <dgm:pt modelId="{D1A49D77-FBE3-4B09-8E14-FFC885942989}" type="pres">
      <dgm:prSet presAssocID="{D8A1CC21-B227-4DD9-8B89-6CF5E861E9A1}" presName="noChildren" presStyleCnt="0"/>
      <dgm:spPr/>
    </dgm:pt>
    <dgm:pt modelId="{B2D3CF51-5131-4079-BD74-3871AD2E28E9}" type="pres">
      <dgm:prSet presAssocID="{D8A1CC21-B227-4DD9-8B89-6CF5E861E9A1}" presName="gap" presStyleCnt="0"/>
      <dgm:spPr/>
    </dgm:pt>
    <dgm:pt modelId="{E9CC28A2-44FB-4762-AD81-AEAE3036AF37}" type="pres">
      <dgm:prSet presAssocID="{D8A1CC21-B227-4DD9-8B89-6CF5E861E9A1}" presName="medCircle2" presStyleLbl="vennNode1" presStyleIdx="0" presStyleCnt="3"/>
      <dgm:spPr/>
    </dgm:pt>
    <dgm:pt modelId="{CD114506-1C20-49EE-AF72-97DDFE2C3EB7}" type="pres">
      <dgm:prSet presAssocID="{D8A1CC21-B227-4DD9-8B89-6CF5E861E9A1}" presName="txLvlOnly1" presStyleLbl="revTx" presStyleIdx="0" presStyleCnt="3"/>
      <dgm:spPr/>
      <dgm:t>
        <a:bodyPr/>
        <a:lstStyle/>
        <a:p>
          <a:endParaRPr lang="pt-BR"/>
        </a:p>
      </dgm:t>
    </dgm:pt>
    <dgm:pt modelId="{18CB7471-2CE2-4865-9F3F-FE7B19C771A3}" type="pres">
      <dgm:prSet presAssocID="{7DD1162B-85B8-4AE2-A679-3C19E57AA918}" presName="noChildren" presStyleCnt="0"/>
      <dgm:spPr/>
    </dgm:pt>
    <dgm:pt modelId="{312563BE-6C53-4268-B937-A1946AC7BD17}" type="pres">
      <dgm:prSet presAssocID="{7DD1162B-85B8-4AE2-A679-3C19E57AA918}" presName="gap" presStyleCnt="0"/>
      <dgm:spPr/>
    </dgm:pt>
    <dgm:pt modelId="{636AEB34-E70B-42AA-B7B7-C320F8E6CE93}" type="pres">
      <dgm:prSet presAssocID="{7DD1162B-85B8-4AE2-A679-3C19E57AA918}" presName="medCircle2" presStyleLbl="vennNode1" presStyleIdx="1" presStyleCnt="3"/>
      <dgm:spPr/>
    </dgm:pt>
    <dgm:pt modelId="{EA8CD7B0-6AB8-4247-8DF5-3860B789D147}" type="pres">
      <dgm:prSet presAssocID="{7DD1162B-85B8-4AE2-A679-3C19E57AA918}" presName="txLvlOnly1" presStyleLbl="revTx" presStyleIdx="1" presStyleCnt="3"/>
      <dgm:spPr/>
      <dgm:t>
        <a:bodyPr/>
        <a:lstStyle/>
        <a:p>
          <a:endParaRPr lang="pt-BR"/>
        </a:p>
      </dgm:t>
    </dgm:pt>
    <dgm:pt modelId="{FB130558-695D-44E5-8D4E-F7CF7FB7750E}" type="pres">
      <dgm:prSet presAssocID="{115AB016-DED5-43DD-B009-01C46A5E1EC2}" presName="noChildren" presStyleCnt="0"/>
      <dgm:spPr/>
    </dgm:pt>
    <dgm:pt modelId="{653C93E9-C736-4DC2-AB5F-1A4C9F2D0073}" type="pres">
      <dgm:prSet presAssocID="{115AB016-DED5-43DD-B009-01C46A5E1EC2}" presName="gap" presStyleCnt="0"/>
      <dgm:spPr/>
    </dgm:pt>
    <dgm:pt modelId="{213BF66D-B0FF-4BD0-964C-86F488875983}" type="pres">
      <dgm:prSet presAssocID="{115AB016-DED5-43DD-B009-01C46A5E1EC2}" presName="medCircle2" presStyleLbl="vennNode1" presStyleIdx="2" presStyleCnt="3"/>
      <dgm:spPr/>
    </dgm:pt>
    <dgm:pt modelId="{3DF46B68-B26A-4E81-91AA-9FE71B948B75}" type="pres">
      <dgm:prSet presAssocID="{115AB016-DED5-43DD-B009-01C46A5E1EC2}" presName="txLvlOnly1" presStyleLbl="revTx" presStyleIdx="2" presStyleCnt="3"/>
      <dgm:spPr/>
      <dgm:t>
        <a:bodyPr/>
        <a:lstStyle/>
        <a:p>
          <a:endParaRPr lang="pt-BR"/>
        </a:p>
      </dgm:t>
    </dgm:pt>
  </dgm:ptLst>
  <dgm:cxnLst>
    <dgm:cxn modelId="{4D190A97-EBC2-42EA-A1F2-1167FD3D251F}" srcId="{D7FDCA9D-A9B1-41FB-803D-8DC7B52894B6}" destId="{D8A1CC21-B227-4DD9-8B89-6CF5E861E9A1}" srcOrd="0" destOrd="0" parTransId="{D651077D-7926-41E4-BBF4-E9BC42380781}" sibTransId="{56F68785-749B-4283-AE19-4B4EFF9955DC}"/>
    <dgm:cxn modelId="{669B0626-505A-4465-B0A6-40430F744AB1}" type="presOf" srcId="{D8A1CC21-B227-4DD9-8B89-6CF5E861E9A1}" destId="{CD114506-1C20-49EE-AF72-97DDFE2C3EB7}" srcOrd="0" destOrd="0" presId="urn:microsoft.com/office/officeart/2008/layout/VerticalCircleList"/>
    <dgm:cxn modelId="{9B834E98-E6C2-4026-8155-CB2E53B031C8}" srcId="{D7FDCA9D-A9B1-41FB-803D-8DC7B52894B6}" destId="{115AB016-DED5-43DD-B009-01C46A5E1EC2}" srcOrd="2" destOrd="0" parTransId="{C97639C5-664A-4D05-9A2D-E2DA155446D9}" sibTransId="{E258F73C-DE78-45BD-805C-AA9859475FD2}"/>
    <dgm:cxn modelId="{BD81A059-3B99-45F0-8DC1-B3297B523B83}" type="presOf" srcId="{115AB016-DED5-43DD-B009-01C46A5E1EC2}" destId="{3DF46B68-B26A-4E81-91AA-9FE71B948B75}" srcOrd="0" destOrd="0" presId="urn:microsoft.com/office/officeart/2008/layout/VerticalCircleList"/>
    <dgm:cxn modelId="{E4000DCD-B0B3-46B7-BEA1-9503467EAD3E}" type="presOf" srcId="{D7FDCA9D-A9B1-41FB-803D-8DC7B52894B6}" destId="{460E2401-D5C9-4F0D-BDDD-773FBAD035E6}" srcOrd="0" destOrd="0" presId="urn:microsoft.com/office/officeart/2008/layout/VerticalCircleList"/>
    <dgm:cxn modelId="{4907E7BE-1144-4663-96F7-BB27BEE4F2B4}" type="presOf" srcId="{7DD1162B-85B8-4AE2-A679-3C19E57AA918}" destId="{EA8CD7B0-6AB8-4247-8DF5-3860B789D147}" srcOrd="0" destOrd="0" presId="urn:microsoft.com/office/officeart/2008/layout/VerticalCircleList"/>
    <dgm:cxn modelId="{F519B2BD-4855-419C-9A67-DCEEDEFC5892}" srcId="{D7FDCA9D-A9B1-41FB-803D-8DC7B52894B6}" destId="{7DD1162B-85B8-4AE2-A679-3C19E57AA918}" srcOrd="1" destOrd="0" parTransId="{C4AEB92A-A496-442C-A0B9-33D1E781CB87}" sibTransId="{B86EA679-3BB7-43A0-95FA-F073B37B3DFA}"/>
    <dgm:cxn modelId="{FBF8061E-FAB4-4899-95B9-7E1D45740E4A}" type="presParOf" srcId="{460E2401-D5C9-4F0D-BDDD-773FBAD035E6}" destId="{D1A49D77-FBE3-4B09-8E14-FFC885942989}" srcOrd="0" destOrd="0" presId="urn:microsoft.com/office/officeart/2008/layout/VerticalCircleList"/>
    <dgm:cxn modelId="{DF9B04A0-B689-41E6-B3C0-36DE56DDA548}" type="presParOf" srcId="{D1A49D77-FBE3-4B09-8E14-FFC885942989}" destId="{B2D3CF51-5131-4079-BD74-3871AD2E28E9}" srcOrd="0" destOrd="0" presId="urn:microsoft.com/office/officeart/2008/layout/VerticalCircleList"/>
    <dgm:cxn modelId="{260AD39C-6D55-4A88-A878-376BDAC8B9D9}" type="presParOf" srcId="{D1A49D77-FBE3-4B09-8E14-FFC885942989}" destId="{E9CC28A2-44FB-4762-AD81-AEAE3036AF37}" srcOrd="1" destOrd="0" presId="urn:microsoft.com/office/officeart/2008/layout/VerticalCircleList"/>
    <dgm:cxn modelId="{9EE03738-B5A4-4E92-8E6F-A8D4113CA9B8}" type="presParOf" srcId="{D1A49D77-FBE3-4B09-8E14-FFC885942989}" destId="{CD114506-1C20-49EE-AF72-97DDFE2C3EB7}" srcOrd="2" destOrd="0" presId="urn:microsoft.com/office/officeart/2008/layout/VerticalCircleList"/>
    <dgm:cxn modelId="{C8D1B07D-DF51-4F3B-B0D1-503B66428A1B}" type="presParOf" srcId="{460E2401-D5C9-4F0D-BDDD-773FBAD035E6}" destId="{18CB7471-2CE2-4865-9F3F-FE7B19C771A3}" srcOrd="1" destOrd="0" presId="urn:microsoft.com/office/officeart/2008/layout/VerticalCircleList"/>
    <dgm:cxn modelId="{56090485-DC72-4633-85B1-454C56F01A05}" type="presParOf" srcId="{18CB7471-2CE2-4865-9F3F-FE7B19C771A3}" destId="{312563BE-6C53-4268-B937-A1946AC7BD17}" srcOrd="0" destOrd="0" presId="urn:microsoft.com/office/officeart/2008/layout/VerticalCircleList"/>
    <dgm:cxn modelId="{6CA90107-FB67-48EA-ADD1-BBCBC8675D95}" type="presParOf" srcId="{18CB7471-2CE2-4865-9F3F-FE7B19C771A3}" destId="{636AEB34-E70B-42AA-B7B7-C320F8E6CE93}" srcOrd="1" destOrd="0" presId="urn:microsoft.com/office/officeart/2008/layout/VerticalCircleList"/>
    <dgm:cxn modelId="{CA67B233-5DAE-4CDE-88F5-97402DFECA2E}" type="presParOf" srcId="{18CB7471-2CE2-4865-9F3F-FE7B19C771A3}" destId="{EA8CD7B0-6AB8-4247-8DF5-3860B789D147}" srcOrd="2" destOrd="0" presId="urn:microsoft.com/office/officeart/2008/layout/VerticalCircleList"/>
    <dgm:cxn modelId="{586F78B4-6AF3-4C93-BA29-B0E16EBDAFD0}" type="presParOf" srcId="{460E2401-D5C9-4F0D-BDDD-773FBAD035E6}" destId="{FB130558-695D-44E5-8D4E-F7CF7FB7750E}" srcOrd="2" destOrd="0" presId="urn:microsoft.com/office/officeart/2008/layout/VerticalCircleList"/>
    <dgm:cxn modelId="{3572F94F-EE23-42DA-ADBF-2BECB9C29DF2}" type="presParOf" srcId="{FB130558-695D-44E5-8D4E-F7CF7FB7750E}" destId="{653C93E9-C736-4DC2-AB5F-1A4C9F2D0073}" srcOrd="0" destOrd="0" presId="urn:microsoft.com/office/officeart/2008/layout/VerticalCircleList"/>
    <dgm:cxn modelId="{41271FCB-0B26-42EA-B174-70C7283BA6CF}" type="presParOf" srcId="{FB130558-695D-44E5-8D4E-F7CF7FB7750E}" destId="{213BF66D-B0FF-4BD0-964C-86F488875983}" srcOrd="1" destOrd="0" presId="urn:microsoft.com/office/officeart/2008/layout/VerticalCircleList"/>
    <dgm:cxn modelId="{1EC4897B-DDBC-49EA-9A8F-A898DF984169}" type="presParOf" srcId="{FB130558-695D-44E5-8D4E-F7CF7FB7750E}" destId="{3DF46B68-B26A-4E81-91AA-9FE71B948B7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solidFill>
          <a:schemeClr val="accent6">
            <a:lumMod val="60000"/>
            <a:lumOff val="40000"/>
          </a:schemeClr>
        </a:solid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B38BA853-56DF-4109-8995-BFB3B32DD969}" srcId="{758A6249-1EF2-4F70-BFD7-4E3256B76ED8}" destId="{BCE4CB98-06F0-4B27-BAA1-2A45F161F63C}" srcOrd="1" destOrd="0" parTransId="{2F41688E-4D77-43BA-BB32-47E9764E30BA}" sibTransId="{C9DB195E-3DA5-40B6-AD06-FC6C435B810C}"/>
    <dgm:cxn modelId="{2A3524CF-CC40-45ED-BC94-EDA211DB4E5D}" srcId="{758A6249-1EF2-4F70-BFD7-4E3256B76ED8}" destId="{413FE48A-C92D-444C-9403-21C300857122}" srcOrd="2" destOrd="0" parTransId="{2B29E1DB-E4B0-4801-99C9-144F16C0874F}" sibTransId="{E2A9C237-048F-497D-B306-0EBA87646FE1}"/>
    <dgm:cxn modelId="{39BD9453-C2DE-4A0A-926D-3CB9F8B55D39}" type="presOf" srcId="{413FE48A-C92D-444C-9403-21C300857122}" destId="{400459FE-5FB7-4C4A-9595-3FA8C2020F3F}" srcOrd="0" destOrd="0" presId="urn:microsoft.com/office/officeart/2005/8/layout/chevron1"/>
    <dgm:cxn modelId="{5F476D15-4C63-4A90-B041-69B6DC02B6FE}" type="presOf" srcId="{BCE4CB98-06F0-4B27-BAA1-2A45F161F63C}" destId="{48C2D00F-E2E7-423F-9025-E8659B7F10FA}" srcOrd="0" destOrd="0" presId="urn:microsoft.com/office/officeart/2005/8/layout/chevron1"/>
    <dgm:cxn modelId="{B6371731-847D-4CC6-B731-087F4E4675B3}" type="presOf" srcId="{D663A7CC-21AB-4A69-94EF-5093EF296F3A}" destId="{4EDE9B95-812B-430B-B5A3-C7A331FF54F4}" srcOrd="0" destOrd="0" presId="urn:microsoft.com/office/officeart/2005/8/layout/chevron1"/>
    <dgm:cxn modelId="{264ADC2F-9931-4151-8125-1DC13B497B64}" srcId="{758A6249-1EF2-4F70-BFD7-4E3256B76ED8}" destId="{D663A7CC-21AB-4A69-94EF-5093EF296F3A}" srcOrd="0" destOrd="0" parTransId="{4F999B6D-2592-48C1-B507-997E47643B0D}" sibTransId="{B603EDCF-4000-465F-9A4A-EF5DE37E50DC}"/>
    <dgm:cxn modelId="{AC1D1FF7-CBE5-4EB3-A38F-0BBEA38AAD1B}" srcId="{758A6249-1EF2-4F70-BFD7-4E3256B76ED8}" destId="{AA9D5616-791D-4672-9E45-A88A98376683}" srcOrd="3" destOrd="0" parTransId="{5D3A9AA8-A111-4B17-8A8C-668FFAE962B9}" sibTransId="{A57DBDBE-1CB7-4C28-B366-2172EFFDA83B}"/>
    <dgm:cxn modelId="{A2EEE088-F2C4-41DA-A6CB-4247CEEE1B9B}" type="presOf" srcId="{758A6249-1EF2-4F70-BFD7-4E3256B76ED8}" destId="{4B76296B-9BDF-4CC1-BB41-A2B45848012B}" srcOrd="0" destOrd="0" presId="urn:microsoft.com/office/officeart/2005/8/layout/chevron1"/>
    <dgm:cxn modelId="{36925631-268F-4CCC-A5DC-509758740FDE}" type="presOf" srcId="{AA9D5616-791D-4672-9E45-A88A98376683}" destId="{628229D7-72D6-40C9-946F-580D9F2FB9C4}" srcOrd="0" destOrd="0" presId="urn:microsoft.com/office/officeart/2005/8/layout/chevron1"/>
    <dgm:cxn modelId="{601A4274-37DF-4E05-99F7-C3379DCB379B}" type="presParOf" srcId="{4B76296B-9BDF-4CC1-BB41-A2B45848012B}" destId="{4EDE9B95-812B-430B-B5A3-C7A331FF54F4}" srcOrd="0" destOrd="0" presId="urn:microsoft.com/office/officeart/2005/8/layout/chevron1"/>
    <dgm:cxn modelId="{E78578CE-ED5B-40D3-A288-53A2A1BB13D8}" type="presParOf" srcId="{4B76296B-9BDF-4CC1-BB41-A2B45848012B}" destId="{FFAEB1DC-EDCA-4DF0-9887-F07F632757E2}" srcOrd="1" destOrd="0" presId="urn:microsoft.com/office/officeart/2005/8/layout/chevron1"/>
    <dgm:cxn modelId="{C97339CD-1675-46E6-AF83-1DF805B806B8}" type="presParOf" srcId="{4B76296B-9BDF-4CC1-BB41-A2B45848012B}" destId="{48C2D00F-E2E7-423F-9025-E8659B7F10FA}" srcOrd="2" destOrd="0" presId="urn:microsoft.com/office/officeart/2005/8/layout/chevron1"/>
    <dgm:cxn modelId="{AD483C6E-3E7C-449A-9A65-F8F51998CF14}" type="presParOf" srcId="{4B76296B-9BDF-4CC1-BB41-A2B45848012B}" destId="{06A8F3E3-26D0-4267-B4B3-0DCCE9C7D9D8}" srcOrd="3" destOrd="0" presId="urn:microsoft.com/office/officeart/2005/8/layout/chevron1"/>
    <dgm:cxn modelId="{4A2187AF-2EE6-4420-AAB4-54211EC29F72}" type="presParOf" srcId="{4B76296B-9BDF-4CC1-BB41-A2B45848012B}" destId="{400459FE-5FB7-4C4A-9595-3FA8C2020F3F}" srcOrd="4" destOrd="0" presId="urn:microsoft.com/office/officeart/2005/8/layout/chevron1"/>
    <dgm:cxn modelId="{514B120A-5CCF-4E73-ADA9-27DC1D0BA607}" type="presParOf" srcId="{4B76296B-9BDF-4CC1-BB41-A2B45848012B}" destId="{DEEE251F-2529-4138-9C5B-7172BF310333}" srcOrd="5" destOrd="0" presId="urn:microsoft.com/office/officeart/2005/8/layout/chevron1"/>
    <dgm:cxn modelId="{89EB5265-968B-46E1-89C8-BDB0F6350391}"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no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a:solidFill>
          <a:schemeClr val="accent6">
            <a:lumMod val="60000"/>
            <a:lumOff val="40000"/>
          </a:schemeClr>
        </a:solidFill>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52781DCC-1F3A-4992-80F7-4083A3B68165}" type="presOf" srcId="{AA9D5616-791D-4672-9E45-A88A98376683}" destId="{628229D7-72D6-40C9-946F-580D9F2FB9C4}" srcOrd="0" destOrd="0" presId="urn:microsoft.com/office/officeart/2005/8/layout/chevron1"/>
    <dgm:cxn modelId="{B38BA853-56DF-4109-8995-BFB3B32DD969}" srcId="{758A6249-1EF2-4F70-BFD7-4E3256B76ED8}" destId="{BCE4CB98-06F0-4B27-BAA1-2A45F161F63C}" srcOrd="1" destOrd="0" parTransId="{2F41688E-4D77-43BA-BB32-47E9764E30BA}" sibTransId="{C9DB195E-3DA5-40B6-AD06-FC6C435B810C}"/>
    <dgm:cxn modelId="{B6C8FCC5-FF41-4BD9-A0DC-68843715E165}" type="presOf" srcId="{413FE48A-C92D-444C-9403-21C300857122}" destId="{400459FE-5FB7-4C4A-9595-3FA8C2020F3F}"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F79C8CAD-82CE-4EF2-9A30-A248B3F9D706}" type="presOf" srcId="{758A6249-1EF2-4F70-BFD7-4E3256B76ED8}" destId="{4B76296B-9BDF-4CC1-BB41-A2B45848012B}" srcOrd="0" destOrd="0" presId="urn:microsoft.com/office/officeart/2005/8/layout/chevron1"/>
    <dgm:cxn modelId="{264ADC2F-9931-4151-8125-1DC13B497B64}" srcId="{758A6249-1EF2-4F70-BFD7-4E3256B76ED8}" destId="{D663A7CC-21AB-4A69-94EF-5093EF296F3A}" srcOrd="0" destOrd="0" parTransId="{4F999B6D-2592-48C1-B507-997E47643B0D}" sibTransId="{B603EDCF-4000-465F-9A4A-EF5DE37E50DC}"/>
    <dgm:cxn modelId="{AC1D1FF7-CBE5-4EB3-A38F-0BBEA38AAD1B}" srcId="{758A6249-1EF2-4F70-BFD7-4E3256B76ED8}" destId="{AA9D5616-791D-4672-9E45-A88A98376683}" srcOrd="3" destOrd="0" parTransId="{5D3A9AA8-A111-4B17-8A8C-668FFAE962B9}" sibTransId="{A57DBDBE-1CB7-4C28-B366-2172EFFDA83B}"/>
    <dgm:cxn modelId="{3B760403-4847-4FCA-9588-CC610B462DB3}" type="presOf" srcId="{D663A7CC-21AB-4A69-94EF-5093EF296F3A}" destId="{4EDE9B95-812B-430B-B5A3-C7A331FF54F4}" srcOrd="0" destOrd="0" presId="urn:microsoft.com/office/officeart/2005/8/layout/chevron1"/>
    <dgm:cxn modelId="{3754A0EB-6248-457E-A97F-A06730ECADFB}" type="presOf" srcId="{BCE4CB98-06F0-4B27-BAA1-2A45F161F63C}" destId="{48C2D00F-E2E7-423F-9025-E8659B7F10FA}" srcOrd="0" destOrd="0" presId="urn:microsoft.com/office/officeart/2005/8/layout/chevron1"/>
    <dgm:cxn modelId="{4B780E8A-5163-465A-924D-2F71EAC203DD}" type="presParOf" srcId="{4B76296B-9BDF-4CC1-BB41-A2B45848012B}" destId="{4EDE9B95-812B-430B-B5A3-C7A331FF54F4}" srcOrd="0" destOrd="0" presId="urn:microsoft.com/office/officeart/2005/8/layout/chevron1"/>
    <dgm:cxn modelId="{A546D7DE-2414-4EDD-B78A-73A4CA6DA459}" type="presParOf" srcId="{4B76296B-9BDF-4CC1-BB41-A2B45848012B}" destId="{FFAEB1DC-EDCA-4DF0-9887-F07F632757E2}" srcOrd="1" destOrd="0" presId="urn:microsoft.com/office/officeart/2005/8/layout/chevron1"/>
    <dgm:cxn modelId="{3D1AC791-9EC2-4B86-92A2-A648BC442694}" type="presParOf" srcId="{4B76296B-9BDF-4CC1-BB41-A2B45848012B}" destId="{48C2D00F-E2E7-423F-9025-E8659B7F10FA}" srcOrd="2" destOrd="0" presId="urn:microsoft.com/office/officeart/2005/8/layout/chevron1"/>
    <dgm:cxn modelId="{F523331A-2BFD-42CE-8CA6-694278C0B8B5}" type="presParOf" srcId="{4B76296B-9BDF-4CC1-BB41-A2B45848012B}" destId="{06A8F3E3-26D0-4267-B4B3-0DCCE9C7D9D8}" srcOrd="3" destOrd="0" presId="urn:microsoft.com/office/officeart/2005/8/layout/chevron1"/>
    <dgm:cxn modelId="{1C2EB004-1E16-4EE6-8EF7-7E7B4B4A908D}" type="presParOf" srcId="{4B76296B-9BDF-4CC1-BB41-A2B45848012B}" destId="{400459FE-5FB7-4C4A-9595-3FA8C2020F3F}" srcOrd="4" destOrd="0" presId="urn:microsoft.com/office/officeart/2005/8/layout/chevron1"/>
    <dgm:cxn modelId="{B65A6CD8-9D0F-4C1E-B0B2-20AED3BF37E4}" type="presParOf" srcId="{4B76296B-9BDF-4CC1-BB41-A2B45848012B}" destId="{DEEE251F-2529-4138-9C5B-7172BF310333}" srcOrd="5" destOrd="0" presId="urn:microsoft.com/office/officeart/2005/8/layout/chevron1"/>
    <dgm:cxn modelId="{D62B603C-4BC1-4DD5-AF94-6637E57043C4}"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a:solidFill>
          <a:schemeClr val="accent6">
            <a:lumMod val="60000"/>
            <a:lumOff val="40000"/>
          </a:schemeClr>
        </a:solidFill>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no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AC1D1FF7-CBE5-4EB3-A38F-0BBEA38AAD1B}" srcId="{758A6249-1EF2-4F70-BFD7-4E3256B76ED8}" destId="{AA9D5616-791D-4672-9E45-A88A98376683}" srcOrd="3" destOrd="0" parTransId="{5D3A9AA8-A111-4B17-8A8C-668FFAE962B9}" sibTransId="{A57DBDBE-1CB7-4C28-B366-2172EFFDA83B}"/>
    <dgm:cxn modelId="{F37DFAB9-59EF-47D8-B727-2E81FE3AF402}" type="presOf" srcId="{BCE4CB98-06F0-4B27-BAA1-2A45F161F63C}" destId="{48C2D00F-E2E7-423F-9025-E8659B7F10FA}" srcOrd="0" destOrd="0" presId="urn:microsoft.com/office/officeart/2005/8/layout/chevron1"/>
    <dgm:cxn modelId="{0335D218-07BB-476B-A15E-0ADC91E601B5}" type="presOf" srcId="{758A6249-1EF2-4F70-BFD7-4E3256B76ED8}" destId="{4B76296B-9BDF-4CC1-BB41-A2B45848012B}"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C4F83383-0BC5-42CA-9E15-CC4AD6CFB83E}" type="presOf" srcId="{AA9D5616-791D-4672-9E45-A88A98376683}" destId="{628229D7-72D6-40C9-946F-580D9F2FB9C4}" srcOrd="0" destOrd="0" presId="urn:microsoft.com/office/officeart/2005/8/layout/chevron1"/>
    <dgm:cxn modelId="{8FD9BA94-67FA-4B0B-8599-9CE919614A97}" type="presOf" srcId="{D663A7CC-21AB-4A69-94EF-5093EF296F3A}" destId="{4EDE9B95-812B-430B-B5A3-C7A331FF54F4}" srcOrd="0" destOrd="0" presId="urn:microsoft.com/office/officeart/2005/8/layout/chevron1"/>
    <dgm:cxn modelId="{2126EA2E-F3FB-40A2-8D4F-1826B3E74198}" type="presOf" srcId="{413FE48A-C92D-444C-9403-21C300857122}" destId="{400459FE-5FB7-4C4A-9595-3FA8C2020F3F}" srcOrd="0" destOrd="0" presId="urn:microsoft.com/office/officeart/2005/8/layout/chevron1"/>
    <dgm:cxn modelId="{264ADC2F-9931-4151-8125-1DC13B497B64}" srcId="{758A6249-1EF2-4F70-BFD7-4E3256B76ED8}" destId="{D663A7CC-21AB-4A69-94EF-5093EF296F3A}" srcOrd="0" destOrd="0" parTransId="{4F999B6D-2592-48C1-B507-997E47643B0D}" sibTransId="{B603EDCF-4000-465F-9A4A-EF5DE37E50DC}"/>
    <dgm:cxn modelId="{B38BA853-56DF-4109-8995-BFB3B32DD969}" srcId="{758A6249-1EF2-4F70-BFD7-4E3256B76ED8}" destId="{BCE4CB98-06F0-4B27-BAA1-2A45F161F63C}" srcOrd="1" destOrd="0" parTransId="{2F41688E-4D77-43BA-BB32-47E9764E30BA}" sibTransId="{C9DB195E-3DA5-40B6-AD06-FC6C435B810C}"/>
    <dgm:cxn modelId="{CB097889-C33D-417D-910C-C2D4747872D3}" type="presParOf" srcId="{4B76296B-9BDF-4CC1-BB41-A2B45848012B}" destId="{4EDE9B95-812B-430B-B5A3-C7A331FF54F4}" srcOrd="0" destOrd="0" presId="urn:microsoft.com/office/officeart/2005/8/layout/chevron1"/>
    <dgm:cxn modelId="{0F26346A-9DCF-4E49-AACF-FF7D8AB9DFC7}" type="presParOf" srcId="{4B76296B-9BDF-4CC1-BB41-A2B45848012B}" destId="{FFAEB1DC-EDCA-4DF0-9887-F07F632757E2}" srcOrd="1" destOrd="0" presId="urn:microsoft.com/office/officeart/2005/8/layout/chevron1"/>
    <dgm:cxn modelId="{00D0AD39-616E-4DF4-A7B1-E24270D6151F}" type="presParOf" srcId="{4B76296B-9BDF-4CC1-BB41-A2B45848012B}" destId="{48C2D00F-E2E7-423F-9025-E8659B7F10FA}" srcOrd="2" destOrd="0" presId="urn:microsoft.com/office/officeart/2005/8/layout/chevron1"/>
    <dgm:cxn modelId="{53463307-5417-49D8-BA0C-74C7CAEFB5EA}" type="presParOf" srcId="{4B76296B-9BDF-4CC1-BB41-A2B45848012B}" destId="{06A8F3E3-26D0-4267-B4B3-0DCCE9C7D9D8}" srcOrd="3" destOrd="0" presId="urn:microsoft.com/office/officeart/2005/8/layout/chevron1"/>
    <dgm:cxn modelId="{9DF87BCE-C291-4D2F-B637-0214585A510D}" type="presParOf" srcId="{4B76296B-9BDF-4CC1-BB41-A2B45848012B}" destId="{400459FE-5FB7-4C4A-9595-3FA8C2020F3F}" srcOrd="4" destOrd="0" presId="urn:microsoft.com/office/officeart/2005/8/layout/chevron1"/>
    <dgm:cxn modelId="{55FA5438-CC38-48FF-97E1-AF7B46373257}" type="presParOf" srcId="{4B76296B-9BDF-4CC1-BB41-A2B45848012B}" destId="{DEEE251F-2529-4138-9C5B-7172BF310333}" srcOrd="5" destOrd="0" presId="urn:microsoft.com/office/officeart/2005/8/layout/chevron1"/>
    <dgm:cxn modelId="{031F5985-F8F9-47F1-83B0-965AF434B49C}"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a:noFill/>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a:solidFill>
          <a:schemeClr val="accent6">
            <a:lumMod val="60000"/>
            <a:lumOff val="40000"/>
          </a:schemeClr>
        </a:solidFill>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no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B38BA853-56DF-4109-8995-BFB3B32DD969}" srcId="{758A6249-1EF2-4F70-BFD7-4E3256B76ED8}" destId="{BCE4CB98-06F0-4B27-BAA1-2A45F161F63C}" srcOrd="1" destOrd="0" parTransId="{2F41688E-4D77-43BA-BB32-47E9764E30BA}" sibTransId="{C9DB195E-3DA5-40B6-AD06-FC6C435B810C}"/>
    <dgm:cxn modelId="{E2AF669D-0653-4B39-98AC-C7B3D2866D71}" type="presOf" srcId="{AA9D5616-791D-4672-9E45-A88A98376683}" destId="{628229D7-72D6-40C9-946F-580D9F2FB9C4}" srcOrd="0" destOrd="0" presId="urn:microsoft.com/office/officeart/2005/8/layout/chevron1"/>
    <dgm:cxn modelId="{1D1F516E-7538-4E4F-9B68-D2ED50387060}" type="presOf" srcId="{D663A7CC-21AB-4A69-94EF-5093EF296F3A}" destId="{4EDE9B95-812B-430B-B5A3-C7A331FF54F4}" srcOrd="0" destOrd="0" presId="urn:microsoft.com/office/officeart/2005/8/layout/chevron1"/>
    <dgm:cxn modelId="{3577BA2B-E204-49C4-97B7-CDD6EC5045CD}" type="presOf" srcId="{BCE4CB98-06F0-4B27-BAA1-2A45F161F63C}" destId="{48C2D00F-E2E7-423F-9025-E8659B7F10FA}"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264ADC2F-9931-4151-8125-1DC13B497B64}" srcId="{758A6249-1EF2-4F70-BFD7-4E3256B76ED8}" destId="{D663A7CC-21AB-4A69-94EF-5093EF296F3A}" srcOrd="0" destOrd="0" parTransId="{4F999B6D-2592-48C1-B507-997E47643B0D}" sibTransId="{B603EDCF-4000-465F-9A4A-EF5DE37E50DC}"/>
    <dgm:cxn modelId="{7C6440AE-B29B-4964-A536-E72EA0E23708}" type="presOf" srcId="{413FE48A-C92D-444C-9403-21C300857122}" destId="{400459FE-5FB7-4C4A-9595-3FA8C2020F3F}" srcOrd="0" destOrd="0" presId="urn:microsoft.com/office/officeart/2005/8/layout/chevron1"/>
    <dgm:cxn modelId="{AC1D1FF7-CBE5-4EB3-A38F-0BBEA38AAD1B}" srcId="{758A6249-1EF2-4F70-BFD7-4E3256B76ED8}" destId="{AA9D5616-791D-4672-9E45-A88A98376683}" srcOrd="3" destOrd="0" parTransId="{5D3A9AA8-A111-4B17-8A8C-668FFAE962B9}" sibTransId="{A57DBDBE-1CB7-4C28-B366-2172EFFDA83B}"/>
    <dgm:cxn modelId="{C801314A-729F-485A-8AA1-E4A00E8EA148}" type="presOf" srcId="{758A6249-1EF2-4F70-BFD7-4E3256B76ED8}" destId="{4B76296B-9BDF-4CC1-BB41-A2B45848012B}" srcOrd="0" destOrd="0" presId="urn:microsoft.com/office/officeart/2005/8/layout/chevron1"/>
    <dgm:cxn modelId="{EA50AF60-C315-4F27-95AF-1BE9B78C109E}" type="presParOf" srcId="{4B76296B-9BDF-4CC1-BB41-A2B45848012B}" destId="{4EDE9B95-812B-430B-B5A3-C7A331FF54F4}" srcOrd="0" destOrd="0" presId="urn:microsoft.com/office/officeart/2005/8/layout/chevron1"/>
    <dgm:cxn modelId="{761F532D-4CA7-446A-9A4A-DBC4DE265845}" type="presParOf" srcId="{4B76296B-9BDF-4CC1-BB41-A2B45848012B}" destId="{FFAEB1DC-EDCA-4DF0-9887-F07F632757E2}" srcOrd="1" destOrd="0" presId="urn:microsoft.com/office/officeart/2005/8/layout/chevron1"/>
    <dgm:cxn modelId="{B2979BC0-3FF0-435F-A31A-55B0FB55D2B3}" type="presParOf" srcId="{4B76296B-9BDF-4CC1-BB41-A2B45848012B}" destId="{48C2D00F-E2E7-423F-9025-E8659B7F10FA}" srcOrd="2" destOrd="0" presId="urn:microsoft.com/office/officeart/2005/8/layout/chevron1"/>
    <dgm:cxn modelId="{FD717E1E-6FF7-4733-8480-78C17B3274DD}" type="presParOf" srcId="{4B76296B-9BDF-4CC1-BB41-A2B45848012B}" destId="{06A8F3E3-26D0-4267-B4B3-0DCCE9C7D9D8}" srcOrd="3" destOrd="0" presId="urn:microsoft.com/office/officeart/2005/8/layout/chevron1"/>
    <dgm:cxn modelId="{159AA5EC-C4C0-4494-90B1-9BA954BA1864}" type="presParOf" srcId="{4B76296B-9BDF-4CC1-BB41-A2B45848012B}" destId="{400459FE-5FB7-4C4A-9595-3FA8C2020F3F}" srcOrd="4" destOrd="0" presId="urn:microsoft.com/office/officeart/2005/8/layout/chevron1"/>
    <dgm:cxn modelId="{C4F2E418-7336-4BF0-84B5-0F432782E8F8}" type="presParOf" srcId="{4B76296B-9BDF-4CC1-BB41-A2B45848012B}" destId="{DEEE251F-2529-4138-9C5B-7172BF310333}" srcOrd="5" destOrd="0" presId="urn:microsoft.com/office/officeart/2005/8/layout/chevron1"/>
    <dgm:cxn modelId="{EEE2DAED-3A94-4B66-9710-905FEE4814DB}"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5521E-D5C0-4DA8-AE32-FC64DE61F213}" type="datetimeFigureOut">
              <a:rPr lang="pt-BR" smtClean="0"/>
              <a:t>28/05/2019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437F9-9838-4778-9F12-22B2923A7D8E}" type="slidenum">
              <a:rPr lang="pt-BR" smtClean="0"/>
              <a:t>‹nº›</a:t>
            </a:fld>
            <a:endParaRPr lang="pt-BR"/>
          </a:p>
        </p:txBody>
      </p:sp>
    </p:spTree>
    <p:extLst>
      <p:ext uri="{BB962C8B-B14F-4D97-AF65-F5344CB8AC3E}">
        <p14:creationId xmlns:p14="http://schemas.microsoft.com/office/powerpoint/2010/main" val="90073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48EE2E6-6FE4-425B-A269-B62F3356CB4C}" type="slidenum">
              <a:rPr lang="pt-BR" smtClean="0"/>
              <a:pPr/>
              <a:t>1</a:t>
            </a:fld>
            <a:endParaRPr lang="pt-BR"/>
          </a:p>
        </p:txBody>
      </p:sp>
    </p:spTree>
    <p:extLst>
      <p:ext uri="{BB962C8B-B14F-4D97-AF65-F5344CB8AC3E}">
        <p14:creationId xmlns:p14="http://schemas.microsoft.com/office/powerpoint/2010/main" val="41613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Juliana</a:t>
            </a:r>
            <a:endParaRPr lang="pt-BR" dirty="0"/>
          </a:p>
        </p:txBody>
      </p:sp>
      <p:sp>
        <p:nvSpPr>
          <p:cNvPr id="4" name="Espaço Reservado para Número de Slide 3"/>
          <p:cNvSpPr>
            <a:spLocks noGrp="1"/>
          </p:cNvSpPr>
          <p:nvPr>
            <p:ph type="sldNum" sz="quarter" idx="10"/>
          </p:nvPr>
        </p:nvSpPr>
        <p:spPr/>
        <p:txBody>
          <a:bodyPr/>
          <a:lstStyle/>
          <a:p>
            <a:fld id="{E48EE2E6-6FE4-425B-A269-B62F3356CB4C}" type="slidenum">
              <a:rPr lang="pt-BR" smtClean="0"/>
              <a:pPr/>
              <a:t>2</a:t>
            </a:fld>
            <a:endParaRPr lang="pt-BR"/>
          </a:p>
        </p:txBody>
      </p:sp>
    </p:spTree>
    <p:extLst>
      <p:ext uri="{BB962C8B-B14F-4D97-AF65-F5344CB8AC3E}">
        <p14:creationId xmlns:p14="http://schemas.microsoft.com/office/powerpoint/2010/main" val="385703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23704F1-00CE-4AC3-913E-1477F285C191}" type="datetimeFigureOut">
              <a:rPr lang="pt-BR" smtClean="0"/>
              <a:t>28/05/2019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23704F1-00CE-4AC3-913E-1477F285C191}" type="datetimeFigureOut">
              <a:rPr lang="pt-BR" smtClean="0"/>
              <a:t>28/05/2019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23704F1-00CE-4AC3-913E-1477F285C191}" type="datetimeFigureOut">
              <a:rPr lang="pt-BR" smtClean="0"/>
              <a:t>28/05/2019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A23704F1-00CE-4AC3-913E-1477F285C191}" type="datetimeFigureOut">
              <a:rPr lang="pt-BR" smtClean="0"/>
              <a:t>28/05/2019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23704F1-00CE-4AC3-913E-1477F285C191}" type="datetimeFigureOut">
              <a:rPr lang="pt-BR" smtClean="0"/>
              <a:t>28/05/2019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23704F1-00CE-4AC3-913E-1477F285C191}" type="datetimeFigureOut">
              <a:rPr lang="pt-BR" smtClean="0"/>
              <a:t>28/05/2019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23704F1-00CE-4AC3-913E-1477F285C191}" type="datetimeFigureOut">
              <a:rPr lang="pt-BR" smtClean="0"/>
              <a:t>28/05/2019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04F1-00CE-4AC3-913E-1477F285C191}" type="datetimeFigureOut">
              <a:rPr lang="pt-BR" smtClean="0"/>
              <a:t>28/05/2019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C78FE-8863-4661-88CD-9C75A1109CA0}"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biente.sp.gov.br/consulta-planosdemanej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biente.sp.gov.br/consulta-planosdemanej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056521" y="3999039"/>
            <a:ext cx="5040560" cy="30008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4122738">
              <a:tabLst>
                <a:tab pos="4097338" algn="l"/>
                <a:tab pos="4124325" algn="l"/>
              </a:tabLst>
            </a:pPr>
            <a:r>
              <a:rPr lang="pt-BR" sz="1350" dirty="0"/>
              <a:t>MANHÃ </a:t>
            </a:r>
          </a:p>
        </p:txBody>
      </p:sp>
      <p:graphicFrame>
        <p:nvGraphicFramePr>
          <p:cNvPr id="2" name="Tabela 1"/>
          <p:cNvGraphicFramePr>
            <a:graphicFrameLocks noGrp="1"/>
          </p:cNvGraphicFramePr>
          <p:nvPr>
            <p:extLst>
              <p:ext uri="{D42A27DB-BD31-4B8C-83A1-F6EECF244321}">
                <p14:modId xmlns:p14="http://schemas.microsoft.com/office/powerpoint/2010/main" val="3997803726"/>
              </p:ext>
            </p:extLst>
          </p:nvPr>
        </p:nvGraphicFramePr>
        <p:xfrm>
          <a:off x="827584" y="1628800"/>
          <a:ext cx="8136904" cy="5040560"/>
        </p:xfrm>
        <a:graphic>
          <a:graphicData uri="http://schemas.openxmlformats.org/drawingml/2006/table">
            <a:tbl>
              <a:tblPr firstRow="1" firstCol="1" bandRow="1">
                <a:tableStyleId>{5C22544A-7EE6-4342-B048-85BDC9FD1C3A}</a:tableStyleId>
              </a:tblPr>
              <a:tblGrid>
                <a:gridCol w="1570767"/>
                <a:gridCol w="6566137"/>
              </a:tblGrid>
              <a:tr h="273182">
                <a:tc>
                  <a:txBody>
                    <a:bodyPr/>
                    <a:lstStyle/>
                    <a:p>
                      <a:pPr>
                        <a:spcAft>
                          <a:spcPts val="0"/>
                        </a:spcAft>
                      </a:pPr>
                      <a:r>
                        <a:rPr lang="pt-BR" sz="1600" dirty="0">
                          <a:effectLst/>
                        </a:rPr>
                        <a:t>Horário</a:t>
                      </a:r>
                      <a:endParaRPr lang="pt-BR" sz="16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600" dirty="0">
                          <a:effectLst/>
                        </a:rPr>
                        <a:t>Atividade</a:t>
                      </a:r>
                      <a:endParaRPr lang="pt-BR" sz="1600" dirty="0">
                        <a:solidFill>
                          <a:srgbClr val="000000"/>
                        </a:solidFill>
                        <a:effectLst/>
                        <a:latin typeface="Cambria"/>
                        <a:ea typeface="MS Gothic"/>
                        <a:cs typeface="Times New Roman"/>
                      </a:endParaRPr>
                    </a:p>
                  </a:txBody>
                  <a:tcPr marL="38904" marR="38904" marT="0" marB="0" anchor="ctr"/>
                </a:tc>
              </a:tr>
              <a:tr h="832328">
                <a:tc>
                  <a:txBody>
                    <a:bodyPr/>
                    <a:lstStyle/>
                    <a:p>
                      <a:pPr>
                        <a:spcAft>
                          <a:spcPts val="0"/>
                        </a:spcAft>
                      </a:pPr>
                      <a:r>
                        <a:rPr lang="pt-BR" sz="1800" dirty="0" smtClean="0">
                          <a:effectLst/>
                        </a:rPr>
                        <a:t>9h00-10h00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dirty="0">
                          <a:effectLst/>
                        </a:rPr>
                        <a:t>Abertura da reunião </a:t>
                      </a:r>
                      <a:r>
                        <a:rPr lang="pt-BR" sz="1800" dirty="0" smtClean="0">
                          <a:effectLst/>
                        </a:rPr>
                        <a:t>do Conselho</a:t>
                      </a:r>
                      <a:endParaRPr lang="pt-BR" sz="1800" dirty="0">
                        <a:effectLst/>
                      </a:endParaRPr>
                    </a:p>
                    <a:p>
                      <a:pPr marL="342900" lvl="0" indent="-342900">
                        <a:lnSpc>
                          <a:spcPct val="115000"/>
                        </a:lnSpc>
                        <a:spcAft>
                          <a:spcPts val="0"/>
                        </a:spcAft>
                        <a:buFont typeface="Symbol"/>
                        <a:buChar char=""/>
                      </a:pPr>
                      <a:r>
                        <a:rPr lang="pt-BR" sz="1800" dirty="0">
                          <a:effectLst/>
                        </a:rPr>
                        <a:t>Boas vindas e apresentação da pauta</a:t>
                      </a:r>
                      <a:endParaRPr lang="pt-BR" sz="1800" dirty="0">
                        <a:solidFill>
                          <a:srgbClr val="000000"/>
                        </a:solidFill>
                        <a:effectLst/>
                        <a:latin typeface="Arial"/>
                        <a:ea typeface="Arial"/>
                        <a:cs typeface="Times New Roman"/>
                      </a:endParaRPr>
                    </a:p>
                  </a:txBody>
                  <a:tcPr marL="38904" marR="38904" marT="0" marB="0" anchor="ctr"/>
                </a:tc>
              </a:tr>
              <a:tr h="1414770">
                <a:tc>
                  <a:txBody>
                    <a:bodyPr/>
                    <a:lstStyle/>
                    <a:p>
                      <a:pPr>
                        <a:spcAft>
                          <a:spcPts val="0"/>
                        </a:spcAft>
                      </a:pPr>
                      <a:r>
                        <a:rPr lang="pt-BR" sz="1800">
                          <a:effectLst/>
                        </a:rPr>
                        <a:t>10h00-11h00</a:t>
                      </a:r>
                      <a:endParaRPr lang="pt-BR" sz="180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dirty="0">
                          <a:effectLst/>
                        </a:rPr>
                        <a:t>Apresentação sobre Plano de Manejo</a:t>
                      </a:r>
                    </a:p>
                    <a:p>
                      <a:pPr marL="342900" lvl="0" indent="-342900">
                        <a:lnSpc>
                          <a:spcPct val="115000"/>
                        </a:lnSpc>
                        <a:spcAft>
                          <a:spcPts val="0"/>
                        </a:spcAft>
                        <a:buFont typeface="Symbol"/>
                        <a:buChar char=""/>
                      </a:pPr>
                      <a:r>
                        <a:rPr lang="pt-BR" sz="1800" dirty="0">
                          <a:effectLst/>
                        </a:rPr>
                        <a:t>No contexto de gestão de áreas protegidas: O que é? </a:t>
                      </a:r>
                      <a:endParaRPr lang="pt-BR" sz="1800" dirty="0" smtClean="0">
                        <a:effectLst/>
                      </a:endParaRPr>
                    </a:p>
                    <a:p>
                      <a:pPr marL="0" lvl="0" indent="0">
                        <a:lnSpc>
                          <a:spcPct val="115000"/>
                        </a:lnSpc>
                        <a:spcAft>
                          <a:spcPts val="0"/>
                        </a:spcAft>
                        <a:buFont typeface="Symbol"/>
                        <a:buNone/>
                      </a:pPr>
                      <a:r>
                        <a:rPr lang="pt-BR" sz="1800" dirty="0" smtClean="0">
                          <a:effectLst/>
                        </a:rPr>
                        <a:t>       Para </a:t>
                      </a:r>
                      <a:r>
                        <a:rPr lang="pt-BR" sz="1800" dirty="0">
                          <a:effectLst/>
                        </a:rPr>
                        <a:t>que serve? Qual a importância para a gestão?</a:t>
                      </a:r>
                    </a:p>
                    <a:p>
                      <a:pPr marL="342900" lvl="0" indent="-342900">
                        <a:lnSpc>
                          <a:spcPct val="115000"/>
                        </a:lnSpc>
                        <a:spcAft>
                          <a:spcPts val="0"/>
                        </a:spcAft>
                        <a:buFont typeface="Symbol"/>
                        <a:buChar char=""/>
                      </a:pPr>
                      <a:r>
                        <a:rPr lang="pt-BR" sz="1800" dirty="0" smtClean="0">
                          <a:effectLst/>
                        </a:rPr>
                        <a:t>Concepção do </a:t>
                      </a:r>
                      <a:r>
                        <a:rPr lang="pt-BR" sz="1800" dirty="0">
                          <a:effectLst/>
                        </a:rPr>
                        <a:t>Roteiro Metodológico no SAP</a:t>
                      </a:r>
                      <a:endParaRPr lang="pt-BR" sz="1800" dirty="0">
                        <a:solidFill>
                          <a:srgbClr val="000000"/>
                        </a:solidFill>
                        <a:effectLst/>
                        <a:latin typeface="Arial"/>
                        <a:ea typeface="Arial"/>
                        <a:cs typeface="Times New Roman"/>
                      </a:endParaRPr>
                    </a:p>
                  </a:txBody>
                  <a:tcPr marL="38904" marR="38904" marT="0" marB="0" anchor="ctr"/>
                </a:tc>
              </a:tr>
              <a:tr h="1152128">
                <a:tc>
                  <a:txBody>
                    <a:bodyPr/>
                    <a:lstStyle/>
                    <a:p>
                      <a:pPr>
                        <a:spcAft>
                          <a:spcPts val="0"/>
                        </a:spcAft>
                      </a:pPr>
                      <a:r>
                        <a:rPr lang="pt-BR" sz="1800" dirty="0">
                          <a:effectLst/>
                        </a:rPr>
                        <a:t>11h00-11h30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dirty="0">
                          <a:effectLst/>
                        </a:rPr>
                        <a:t>Apresentação da concepção metodológica da Participação Social nos Planos de Manejo</a:t>
                      </a:r>
                    </a:p>
                    <a:p>
                      <a:pPr marL="342900" lvl="0" indent="-342900">
                        <a:lnSpc>
                          <a:spcPct val="115000"/>
                        </a:lnSpc>
                        <a:spcAft>
                          <a:spcPts val="0"/>
                        </a:spcAft>
                        <a:buFont typeface="Symbol"/>
                        <a:buChar char=""/>
                      </a:pPr>
                      <a:r>
                        <a:rPr lang="pt-BR" sz="1800" dirty="0">
                          <a:effectLst/>
                        </a:rPr>
                        <a:t>Fases e Etapas previstas</a:t>
                      </a:r>
                      <a:endParaRPr lang="pt-BR" sz="1800" dirty="0">
                        <a:solidFill>
                          <a:srgbClr val="000000"/>
                        </a:solidFill>
                        <a:effectLst/>
                        <a:latin typeface="Arial"/>
                        <a:ea typeface="Arial"/>
                        <a:cs typeface="Times New Roman"/>
                      </a:endParaRPr>
                    </a:p>
                  </a:txBody>
                  <a:tcPr marL="38904" marR="38904" marT="0" marB="0" anchor="ctr"/>
                </a:tc>
              </a:tr>
              <a:tr h="1368152">
                <a:tc>
                  <a:txBody>
                    <a:bodyPr/>
                    <a:lstStyle/>
                    <a:p>
                      <a:pPr>
                        <a:spcAft>
                          <a:spcPts val="0"/>
                        </a:spcAft>
                      </a:pPr>
                      <a:r>
                        <a:rPr lang="pt-BR" sz="1800" dirty="0">
                          <a:effectLst/>
                        </a:rPr>
                        <a:t>11h30-12h30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dirty="0">
                          <a:effectLst/>
                        </a:rPr>
                        <a:t>Apresentação do </a:t>
                      </a:r>
                      <a:r>
                        <a:rPr lang="pt-BR" sz="1800" dirty="0" smtClean="0">
                          <a:effectLst/>
                        </a:rPr>
                        <a:t>Diagnóstico da UC</a:t>
                      </a:r>
                      <a:endParaRPr lang="pt-BR" sz="1800" dirty="0">
                        <a:effectLst/>
                      </a:endParaRPr>
                    </a:p>
                    <a:p>
                      <a:pPr marL="342900" lvl="0" indent="-342900">
                        <a:lnSpc>
                          <a:spcPct val="115000"/>
                        </a:lnSpc>
                        <a:spcAft>
                          <a:spcPts val="0"/>
                        </a:spcAft>
                        <a:buFont typeface="Symbol"/>
                        <a:buChar char=""/>
                      </a:pPr>
                      <a:r>
                        <a:rPr lang="pt-BR" sz="1800" dirty="0">
                          <a:effectLst/>
                        </a:rPr>
                        <a:t>Caracterização da UC</a:t>
                      </a:r>
                    </a:p>
                    <a:p>
                      <a:pPr marL="342900" lvl="0" indent="-342900">
                        <a:lnSpc>
                          <a:spcPct val="115000"/>
                        </a:lnSpc>
                        <a:spcAft>
                          <a:spcPts val="0"/>
                        </a:spcAft>
                        <a:buFont typeface="Symbol"/>
                        <a:buChar char=""/>
                      </a:pPr>
                      <a:r>
                        <a:rPr lang="pt-BR" sz="1800" dirty="0">
                          <a:effectLst/>
                        </a:rPr>
                        <a:t>Principais temas e sínteses do diagnóstico: Meio Antrópico, Meio Físico, Meio Biótico, Prognóstico</a:t>
                      </a:r>
                      <a:endParaRPr lang="pt-BR" sz="1800" dirty="0">
                        <a:solidFill>
                          <a:srgbClr val="000000"/>
                        </a:solidFill>
                        <a:effectLst/>
                        <a:latin typeface="Arial"/>
                        <a:ea typeface="Arial"/>
                        <a:cs typeface="Times New Roman"/>
                      </a:endParaRPr>
                    </a:p>
                  </a:txBody>
                  <a:tcPr marL="38904" marR="38904" marT="0" marB="0" anchor="ctr"/>
                </a:tc>
              </a:tr>
            </a:tbl>
          </a:graphicData>
        </a:graphic>
      </p:graphicFrame>
      <p:sp>
        <p:nvSpPr>
          <p:cNvPr id="3" name="CaixaDeTexto 2"/>
          <p:cNvSpPr txBox="1"/>
          <p:nvPr/>
        </p:nvSpPr>
        <p:spPr>
          <a:xfrm>
            <a:off x="251109" y="1142677"/>
            <a:ext cx="6072783" cy="369332"/>
          </a:xfrm>
          <a:prstGeom prst="rect">
            <a:avLst/>
          </a:prstGeom>
          <a:noFill/>
        </p:spPr>
        <p:txBody>
          <a:bodyPr wrap="square" rtlCol="0">
            <a:spAutoFit/>
          </a:bodyPr>
          <a:lstStyle/>
          <a:p>
            <a:r>
              <a:rPr lang="pt-BR" b="1" dirty="0" smtClean="0">
                <a:solidFill>
                  <a:srgbClr val="002060"/>
                </a:solidFill>
              </a:rPr>
              <a:t>OFICINA </a:t>
            </a:r>
            <a:r>
              <a:rPr lang="pt-BR" b="1" dirty="0">
                <a:solidFill>
                  <a:srgbClr val="002060"/>
                </a:solidFill>
              </a:rPr>
              <a:t>- ETAPA DIAGNÓSTICO</a:t>
            </a:r>
          </a:p>
        </p:txBody>
      </p:sp>
      <p:sp>
        <p:nvSpPr>
          <p:cNvPr id="5"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PROGRAMAÇÃO</a:t>
            </a:r>
          </a:p>
        </p:txBody>
      </p:sp>
      <p:cxnSp>
        <p:nvCxnSpPr>
          <p:cNvPr id="6"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48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CONSULTA PÚBLICA VIA FORMULÁRIO ELETRÔNICO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70370" y="1035351"/>
            <a:ext cx="8587027" cy="892552"/>
          </a:xfrm>
          <a:prstGeom prst="rect">
            <a:avLst/>
          </a:prstGeom>
          <a:noFill/>
        </p:spPr>
        <p:txBody>
          <a:bodyPr wrap="square" rtlCol="0">
            <a:spAutoFit/>
          </a:bodyPr>
          <a:lstStyle/>
          <a:p>
            <a:pPr algn="ctr"/>
            <a:r>
              <a:rPr lang="pt-BR" sz="2000" dirty="0" smtClean="0">
                <a:hlinkClick r:id="rId2"/>
              </a:rPr>
              <a:t>www.ambiente.sp.gov.br/consulta-planosdemanejo</a:t>
            </a:r>
            <a:endParaRPr lang="pt-BR" sz="2000" dirty="0" smtClean="0"/>
          </a:p>
          <a:p>
            <a:pPr algn="ctr"/>
            <a:endParaRPr lang="pt-BR" sz="1600" dirty="0"/>
          </a:p>
          <a:p>
            <a:pPr algn="ctr"/>
            <a:endParaRPr lang="pt-BR" sz="1600" dirty="0"/>
          </a:p>
        </p:txBody>
      </p:sp>
      <p:pic>
        <p:nvPicPr>
          <p:cNvPr id="2" name="Imagem 1"/>
          <p:cNvPicPr>
            <a:picLocks noChangeAspect="1"/>
          </p:cNvPicPr>
          <p:nvPr/>
        </p:nvPicPr>
        <p:blipFill rotWithShape="1">
          <a:blip r:embed="rId3"/>
          <a:srcRect l="1176" t="13601" r="1176" b="3800"/>
          <a:stretch/>
        </p:blipFill>
        <p:spPr>
          <a:xfrm>
            <a:off x="107504" y="1853772"/>
            <a:ext cx="8928992" cy="4248472"/>
          </a:xfrm>
          <a:prstGeom prst="rect">
            <a:avLst/>
          </a:prstGeom>
        </p:spPr>
      </p:pic>
    </p:spTree>
    <p:extLst>
      <p:ext uri="{BB962C8B-B14F-4D97-AF65-F5344CB8AC3E}">
        <p14:creationId xmlns:p14="http://schemas.microsoft.com/office/powerpoint/2010/main" val="268213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DIAGNÓSTICO/CARACTERIZAÇÃO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0" name="CaixaDeTexto 19"/>
          <p:cNvSpPr txBox="1"/>
          <p:nvPr/>
        </p:nvSpPr>
        <p:spPr>
          <a:xfrm>
            <a:off x="330424" y="3068960"/>
            <a:ext cx="5873724" cy="461665"/>
          </a:xfrm>
          <a:prstGeom prst="rect">
            <a:avLst/>
          </a:prstGeom>
          <a:noFill/>
        </p:spPr>
        <p:txBody>
          <a:bodyPr wrap="none" rtlCol="0">
            <a:spAutoFit/>
          </a:bodyPr>
          <a:lstStyle/>
          <a:p>
            <a:r>
              <a:rPr lang="pt-BR" sz="2400" b="1" dirty="0" smtClean="0">
                <a:solidFill>
                  <a:srgbClr val="4F81BD">
                    <a:lumMod val="75000"/>
                  </a:srgbClr>
                </a:solidFill>
              </a:rPr>
              <a:t>PARTICIPAÇÃO E COLETA DE CONTRIBUIÇÕES</a:t>
            </a:r>
            <a:endParaRPr lang="pt-BR" sz="2400" b="1" dirty="0">
              <a:solidFill>
                <a:srgbClr val="4F81BD">
                  <a:lumMod val="75000"/>
                </a:srgbClr>
              </a:solidFill>
            </a:endParaRPr>
          </a:p>
        </p:txBody>
      </p:sp>
      <p:sp>
        <p:nvSpPr>
          <p:cNvPr id="21" name="CaixaDeTexto 20"/>
          <p:cNvSpPr txBox="1"/>
          <p:nvPr/>
        </p:nvSpPr>
        <p:spPr>
          <a:xfrm>
            <a:off x="330424" y="1669048"/>
            <a:ext cx="8274024" cy="1015663"/>
          </a:xfrm>
          <a:prstGeom prst="rect">
            <a:avLst/>
          </a:prstGeom>
          <a:noFill/>
        </p:spPr>
        <p:txBody>
          <a:bodyPr wrap="square" rtlCol="0">
            <a:spAutoFit/>
          </a:bodyPr>
          <a:lstStyle/>
          <a:p>
            <a:pPr algn="just"/>
            <a:r>
              <a:rPr lang="pt-BR" sz="2000" dirty="0" smtClean="0">
                <a:solidFill>
                  <a:prstClr val="black"/>
                </a:solidFill>
              </a:rPr>
              <a:t>Compartilhar </a:t>
            </a:r>
            <a:r>
              <a:rPr lang="pt-BR" sz="2000" dirty="0">
                <a:solidFill>
                  <a:prstClr val="black"/>
                </a:solidFill>
              </a:rPr>
              <a:t>os resultados do processo de elaboração do Plano de Manejo </a:t>
            </a:r>
            <a:r>
              <a:rPr lang="pt-BR" sz="2000" dirty="0" smtClean="0">
                <a:solidFill>
                  <a:prstClr val="black"/>
                </a:solidFill>
              </a:rPr>
              <a:t>e </a:t>
            </a:r>
            <a:r>
              <a:rPr lang="pt-BR" sz="2000" dirty="0">
                <a:solidFill>
                  <a:prstClr val="black"/>
                </a:solidFill>
              </a:rPr>
              <a:t>possibilitar a coleta de contribuições da sociedade ao diagnóstico da Unidade de </a:t>
            </a:r>
            <a:r>
              <a:rPr lang="pt-BR" sz="2000" dirty="0" smtClean="0">
                <a:solidFill>
                  <a:prstClr val="black"/>
                </a:solidFill>
              </a:rPr>
              <a:t>Conservação.</a:t>
            </a:r>
            <a:endParaRPr lang="pt-BR" sz="2000" dirty="0">
              <a:solidFill>
                <a:prstClr val="black"/>
              </a:solidFill>
            </a:endParaRPr>
          </a:p>
        </p:txBody>
      </p:sp>
      <p:sp>
        <p:nvSpPr>
          <p:cNvPr id="22" name="CaixaDeTexto 21"/>
          <p:cNvSpPr txBox="1"/>
          <p:nvPr/>
        </p:nvSpPr>
        <p:spPr>
          <a:xfrm>
            <a:off x="179512" y="3717032"/>
            <a:ext cx="8418040" cy="1631216"/>
          </a:xfrm>
          <a:prstGeom prst="rect">
            <a:avLst/>
          </a:prstGeom>
          <a:noFill/>
        </p:spPr>
        <p:txBody>
          <a:bodyPr wrap="square" rtlCol="0">
            <a:spAutoFit/>
          </a:bodyPr>
          <a:lstStyle/>
          <a:p>
            <a:r>
              <a:rPr lang="pt-BR" sz="2000" dirty="0" smtClean="0">
                <a:solidFill>
                  <a:prstClr val="black"/>
                </a:solidFill>
              </a:rPr>
              <a:t>Levantamento, no território da UC, identificando: </a:t>
            </a:r>
          </a:p>
          <a:p>
            <a:pPr marL="800100" lvl="1" indent="-342900">
              <a:buFont typeface="Wingdings" panose="05000000000000000000" pitchFamily="2" charset="2"/>
              <a:buChar char="ü"/>
            </a:pPr>
            <a:r>
              <a:rPr lang="pt-BR" sz="2000" dirty="0">
                <a:solidFill>
                  <a:prstClr val="black"/>
                </a:solidFill>
              </a:rPr>
              <a:t>Ameaças</a:t>
            </a:r>
            <a:r>
              <a:rPr lang="pt-BR" sz="2000" dirty="0" smtClean="0">
                <a:solidFill>
                  <a:prstClr val="black"/>
                </a:solidFill>
              </a:rPr>
              <a:t>:</a:t>
            </a:r>
          </a:p>
          <a:p>
            <a:pPr marL="800100" lvl="1" indent="-342900">
              <a:buFont typeface="Wingdings" panose="05000000000000000000" pitchFamily="2" charset="2"/>
              <a:buChar char="ü"/>
            </a:pPr>
            <a:r>
              <a:rPr lang="pt-BR" sz="2000" dirty="0" smtClean="0">
                <a:solidFill>
                  <a:prstClr val="black"/>
                </a:solidFill>
              </a:rPr>
              <a:t>Potencialidades: </a:t>
            </a:r>
          </a:p>
          <a:p>
            <a:pPr marL="800100" lvl="1" indent="-342900">
              <a:buFont typeface="Wingdings" panose="05000000000000000000" pitchFamily="2" charset="2"/>
              <a:buChar char="ü"/>
            </a:pPr>
            <a:r>
              <a:rPr lang="pt-BR" sz="2000" dirty="0" smtClean="0">
                <a:solidFill>
                  <a:prstClr val="black"/>
                </a:solidFill>
              </a:rPr>
              <a:t>Perspectivas: </a:t>
            </a:r>
          </a:p>
          <a:p>
            <a:pPr marL="800100" lvl="1" indent="-342900">
              <a:buFont typeface="Wingdings" panose="05000000000000000000" pitchFamily="2" charset="2"/>
              <a:buChar char="ü"/>
            </a:pPr>
            <a:endParaRPr lang="pt-BR" sz="2000" dirty="0">
              <a:solidFill>
                <a:prstClr val="black"/>
              </a:solidFill>
            </a:endParaRPr>
          </a:p>
        </p:txBody>
      </p:sp>
      <p:graphicFrame>
        <p:nvGraphicFramePr>
          <p:cNvPr id="4" name="Diagrama 3"/>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311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ZONEAMENTO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0" name="CaixaDeTexto 19"/>
          <p:cNvSpPr txBox="1"/>
          <p:nvPr/>
        </p:nvSpPr>
        <p:spPr>
          <a:xfrm>
            <a:off x="330424" y="3327375"/>
            <a:ext cx="5873724" cy="461665"/>
          </a:xfrm>
          <a:prstGeom prst="rect">
            <a:avLst/>
          </a:prstGeom>
          <a:noFill/>
        </p:spPr>
        <p:txBody>
          <a:bodyPr wrap="none" rtlCol="0">
            <a:spAutoFit/>
          </a:bodyPr>
          <a:lstStyle/>
          <a:p>
            <a:r>
              <a:rPr lang="pt-BR" sz="2400" b="1" dirty="0" smtClean="0">
                <a:solidFill>
                  <a:srgbClr val="4F81BD">
                    <a:lumMod val="75000"/>
                  </a:srgbClr>
                </a:solidFill>
              </a:rPr>
              <a:t>PARTICIPAÇÃO E COLETA DE CONTRIBUIÇÕES</a:t>
            </a:r>
            <a:endParaRPr lang="pt-BR" sz="2400" b="1" dirty="0">
              <a:solidFill>
                <a:srgbClr val="4F81BD">
                  <a:lumMod val="75000"/>
                </a:srgbClr>
              </a:solidFill>
            </a:endParaRPr>
          </a:p>
        </p:txBody>
      </p:sp>
      <p:sp>
        <p:nvSpPr>
          <p:cNvPr id="21" name="CaixaDeTexto 20"/>
          <p:cNvSpPr txBox="1"/>
          <p:nvPr/>
        </p:nvSpPr>
        <p:spPr>
          <a:xfrm>
            <a:off x="330424" y="1669048"/>
            <a:ext cx="8274024" cy="1323439"/>
          </a:xfrm>
          <a:prstGeom prst="rect">
            <a:avLst/>
          </a:prstGeom>
          <a:noFill/>
        </p:spPr>
        <p:txBody>
          <a:bodyPr wrap="square" rtlCol="0">
            <a:spAutoFit/>
          </a:bodyPr>
          <a:lstStyle/>
          <a:p>
            <a:pPr algn="just"/>
            <a:r>
              <a:rPr lang="pt-BR" sz="2000" dirty="0" smtClean="0">
                <a:solidFill>
                  <a:prstClr val="black"/>
                </a:solidFill>
              </a:rPr>
              <a:t>Proporcionar </a:t>
            </a:r>
            <a:r>
              <a:rPr lang="pt-BR" sz="2000" dirty="0">
                <a:solidFill>
                  <a:prstClr val="black"/>
                </a:solidFill>
              </a:rPr>
              <a:t>o contato inicial dos participantes com o conteúdo do Zoneamento da UC e possibilitar a coleta de contribuições da sociedade quanto ao desenho das zonas e áreas e quanto às normas contidas no zoneamento. </a:t>
            </a:r>
          </a:p>
        </p:txBody>
      </p:sp>
      <p:sp>
        <p:nvSpPr>
          <p:cNvPr id="22" name="CaixaDeTexto 21"/>
          <p:cNvSpPr txBox="1"/>
          <p:nvPr/>
        </p:nvSpPr>
        <p:spPr>
          <a:xfrm>
            <a:off x="323528" y="3781489"/>
            <a:ext cx="5880620" cy="1631216"/>
          </a:xfrm>
          <a:prstGeom prst="rect">
            <a:avLst/>
          </a:prstGeom>
          <a:noFill/>
        </p:spPr>
        <p:txBody>
          <a:bodyPr wrap="square" rtlCol="0">
            <a:spAutoFit/>
          </a:bodyPr>
          <a:lstStyle/>
          <a:p>
            <a:r>
              <a:rPr lang="pt-BR" sz="2000" dirty="0" smtClean="0">
                <a:solidFill>
                  <a:prstClr val="black"/>
                </a:solidFill>
              </a:rPr>
              <a:t>Contribuições:</a:t>
            </a:r>
          </a:p>
          <a:p>
            <a:pPr marL="800100" lvl="1" indent="-342900">
              <a:buFont typeface="Wingdings" panose="05000000000000000000" pitchFamily="2" charset="2"/>
              <a:buChar char="ü"/>
            </a:pPr>
            <a:r>
              <a:rPr lang="pt-BR" sz="2000" dirty="0" smtClean="0">
                <a:solidFill>
                  <a:prstClr val="black"/>
                </a:solidFill>
              </a:rPr>
              <a:t>Alteração/ Sugestão ao desenho (perímetro) das zonas e áreas</a:t>
            </a:r>
          </a:p>
          <a:p>
            <a:pPr marL="800100" lvl="1" indent="-342900">
              <a:buFont typeface="Wingdings" panose="05000000000000000000" pitchFamily="2" charset="2"/>
              <a:buChar char="ü"/>
            </a:pPr>
            <a:r>
              <a:rPr lang="pt-BR" sz="2000" dirty="0" smtClean="0">
                <a:solidFill>
                  <a:prstClr val="black"/>
                </a:solidFill>
              </a:rPr>
              <a:t>Discordância ou Inserção de Normas ao Zoneamento da UC</a:t>
            </a:r>
            <a:endParaRPr lang="pt-BR" sz="2000" dirty="0">
              <a:solidFill>
                <a:prstClr val="black"/>
              </a:solidFill>
            </a:endParaRPr>
          </a:p>
        </p:txBody>
      </p:sp>
      <p:graphicFrame>
        <p:nvGraphicFramePr>
          <p:cNvPr id="11" name="Diagrama 10"/>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65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PROGRAMAS</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0" name="CaixaDeTexto 19"/>
          <p:cNvSpPr txBox="1"/>
          <p:nvPr/>
        </p:nvSpPr>
        <p:spPr>
          <a:xfrm>
            <a:off x="330424" y="3068960"/>
            <a:ext cx="5873724" cy="461665"/>
          </a:xfrm>
          <a:prstGeom prst="rect">
            <a:avLst/>
          </a:prstGeom>
          <a:noFill/>
        </p:spPr>
        <p:txBody>
          <a:bodyPr wrap="none" rtlCol="0">
            <a:spAutoFit/>
          </a:bodyPr>
          <a:lstStyle/>
          <a:p>
            <a:r>
              <a:rPr lang="pt-BR" sz="2400" b="1" dirty="0" smtClean="0">
                <a:solidFill>
                  <a:srgbClr val="4F81BD">
                    <a:lumMod val="75000"/>
                  </a:srgbClr>
                </a:solidFill>
              </a:rPr>
              <a:t>PARTICIPAÇÃO E COLETA DE CONTRIBUIÇÕES</a:t>
            </a:r>
            <a:endParaRPr lang="pt-BR" sz="2400" b="1" dirty="0">
              <a:solidFill>
                <a:srgbClr val="4F81BD">
                  <a:lumMod val="75000"/>
                </a:srgbClr>
              </a:solidFill>
            </a:endParaRPr>
          </a:p>
        </p:txBody>
      </p:sp>
      <p:sp>
        <p:nvSpPr>
          <p:cNvPr id="21" name="CaixaDeTexto 20"/>
          <p:cNvSpPr txBox="1"/>
          <p:nvPr/>
        </p:nvSpPr>
        <p:spPr>
          <a:xfrm>
            <a:off x="330424" y="1669048"/>
            <a:ext cx="8274024" cy="1015663"/>
          </a:xfrm>
          <a:prstGeom prst="rect">
            <a:avLst/>
          </a:prstGeom>
          <a:noFill/>
        </p:spPr>
        <p:txBody>
          <a:bodyPr wrap="square" rtlCol="0">
            <a:spAutoFit/>
          </a:bodyPr>
          <a:lstStyle/>
          <a:p>
            <a:r>
              <a:rPr lang="pt-BR" sz="2000" dirty="0" smtClean="0">
                <a:solidFill>
                  <a:prstClr val="black"/>
                </a:solidFill>
              </a:rPr>
              <a:t>Compartilhar </a:t>
            </a:r>
            <a:r>
              <a:rPr lang="pt-BR" sz="2000" dirty="0">
                <a:solidFill>
                  <a:prstClr val="black"/>
                </a:solidFill>
              </a:rPr>
              <a:t>os problemas da unidade elencados como principais e seus fatores </a:t>
            </a:r>
            <a:r>
              <a:rPr lang="pt-BR" sz="2000" dirty="0" smtClean="0">
                <a:solidFill>
                  <a:prstClr val="black"/>
                </a:solidFill>
              </a:rPr>
              <a:t>e coletar contribuições para a proposta de as </a:t>
            </a:r>
            <a:r>
              <a:rPr lang="pt-BR" sz="2000" dirty="0">
                <a:solidFill>
                  <a:prstClr val="black"/>
                </a:solidFill>
              </a:rPr>
              <a:t>ações e atividades no âmbito dos Programas de </a:t>
            </a:r>
            <a:r>
              <a:rPr lang="pt-BR" sz="2000" dirty="0" smtClean="0">
                <a:solidFill>
                  <a:prstClr val="black"/>
                </a:solidFill>
              </a:rPr>
              <a:t>Gestão que visem mitiga-los ou reduzi-los.</a:t>
            </a:r>
            <a:endParaRPr lang="pt-BR" sz="2000" dirty="0">
              <a:solidFill>
                <a:prstClr val="black"/>
              </a:solidFill>
            </a:endParaRPr>
          </a:p>
        </p:txBody>
      </p:sp>
      <p:sp>
        <p:nvSpPr>
          <p:cNvPr id="22" name="CaixaDeTexto 21"/>
          <p:cNvSpPr txBox="1"/>
          <p:nvPr/>
        </p:nvSpPr>
        <p:spPr>
          <a:xfrm>
            <a:off x="323528" y="3717032"/>
            <a:ext cx="5832648" cy="1323439"/>
          </a:xfrm>
          <a:prstGeom prst="rect">
            <a:avLst/>
          </a:prstGeom>
          <a:noFill/>
        </p:spPr>
        <p:txBody>
          <a:bodyPr wrap="square" rtlCol="0">
            <a:spAutoFit/>
          </a:bodyPr>
          <a:lstStyle/>
          <a:p>
            <a:r>
              <a:rPr lang="pt-BR" sz="2000" dirty="0" smtClean="0">
                <a:solidFill>
                  <a:prstClr val="black"/>
                </a:solidFill>
              </a:rPr>
              <a:t>Em cada um dos Programas de Gestão, propor, a partir dos problemas e fatores relacionados:</a:t>
            </a:r>
          </a:p>
          <a:p>
            <a:pPr marL="800100" lvl="1" indent="-342900">
              <a:buFont typeface="Wingdings" panose="05000000000000000000" pitchFamily="2" charset="2"/>
              <a:buChar char="ü"/>
            </a:pPr>
            <a:r>
              <a:rPr lang="pt-BR" sz="2000" dirty="0" smtClean="0">
                <a:solidFill>
                  <a:prstClr val="black"/>
                </a:solidFill>
              </a:rPr>
              <a:t>Ações</a:t>
            </a:r>
          </a:p>
          <a:p>
            <a:pPr marL="800100" lvl="1" indent="-342900">
              <a:buFont typeface="Wingdings" panose="05000000000000000000" pitchFamily="2" charset="2"/>
              <a:buChar char="ü"/>
            </a:pPr>
            <a:r>
              <a:rPr lang="pt-BR" sz="2000" dirty="0" smtClean="0">
                <a:solidFill>
                  <a:prstClr val="black"/>
                </a:solidFill>
              </a:rPr>
              <a:t>Atividades</a:t>
            </a:r>
            <a:endParaRPr lang="pt-BR" sz="2000" dirty="0">
              <a:solidFill>
                <a:prstClr val="black"/>
              </a:solidFill>
            </a:endParaRPr>
          </a:p>
        </p:txBody>
      </p:sp>
      <p:graphicFrame>
        <p:nvGraphicFramePr>
          <p:cNvPr id="12" name="Diagrama 11"/>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582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DEVOLUTIVA E MANIFESTAÇÃO DO CONSELHO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1" name="CaixaDeTexto 20"/>
          <p:cNvSpPr txBox="1"/>
          <p:nvPr/>
        </p:nvSpPr>
        <p:spPr>
          <a:xfrm>
            <a:off x="330424" y="1669048"/>
            <a:ext cx="8274024" cy="1323439"/>
          </a:xfrm>
          <a:prstGeom prst="rect">
            <a:avLst/>
          </a:prstGeom>
          <a:noFill/>
        </p:spPr>
        <p:txBody>
          <a:bodyPr wrap="square" rtlCol="0">
            <a:spAutoFit/>
          </a:bodyPr>
          <a:lstStyle/>
          <a:p>
            <a:r>
              <a:rPr lang="pt-BR" sz="2000" dirty="0" smtClean="0">
                <a:solidFill>
                  <a:prstClr val="black"/>
                </a:solidFill>
              </a:rPr>
              <a:t>Expor </a:t>
            </a:r>
            <a:r>
              <a:rPr lang="pt-BR" sz="2000" dirty="0">
                <a:solidFill>
                  <a:prstClr val="black"/>
                </a:solidFill>
              </a:rPr>
              <a:t>os resultados e as justificativas sobre as contribuições colhidas, nas oficinas realizadas no espaço do Conselho e nos formulários </a:t>
            </a:r>
            <a:r>
              <a:rPr lang="pt-BR" sz="2000" dirty="0" smtClean="0">
                <a:solidFill>
                  <a:prstClr val="black"/>
                </a:solidFill>
              </a:rPr>
              <a:t>eletrônicos e possibilitar a Manifestação do Conselho sobre o documento preliminar do </a:t>
            </a:r>
            <a:r>
              <a:rPr lang="pt-BR" sz="2000" dirty="0">
                <a:solidFill>
                  <a:prstClr val="black"/>
                </a:solidFill>
              </a:rPr>
              <a:t>Plano de Manejo da </a:t>
            </a:r>
            <a:r>
              <a:rPr lang="pt-BR" sz="2000" dirty="0" smtClean="0">
                <a:solidFill>
                  <a:prstClr val="black"/>
                </a:solidFill>
              </a:rPr>
              <a:t>UC.</a:t>
            </a:r>
          </a:p>
        </p:txBody>
      </p:sp>
      <p:sp>
        <p:nvSpPr>
          <p:cNvPr id="22" name="CaixaDeTexto 21"/>
          <p:cNvSpPr txBox="1"/>
          <p:nvPr/>
        </p:nvSpPr>
        <p:spPr>
          <a:xfrm>
            <a:off x="330424" y="3762024"/>
            <a:ext cx="5969768" cy="1631216"/>
          </a:xfrm>
          <a:prstGeom prst="rect">
            <a:avLst/>
          </a:prstGeom>
          <a:noFill/>
        </p:spPr>
        <p:txBody>
          <a:bodyPr wrap="square" rtlCol="0">
            <a:spAutoFit/>
          </a:bodyPr>
          <a:lstStyle/>
          <a:p>
            <a:r>
              <a:rPr lang="pt-BR" sz="2000" dirty="0" smtClean="0">
                <a:solidFill>
                  <a:prstClr val="black"/>
                </a:solidFill>
              </a:rPr>
              <a:t>Destinada a apontar o posicionamento do Conselho ao documento preliminar do Plano de Manejo (favorável ou desfavorável), além de apontar possíveis pontos de divergência em relação aos resultados sobre as contribuições colhidas ao longo do processo.</a:t>
            </a:r>
            <a:endParaRPr lang="pt-BR" sz="2000" dirty="0">
              <a:solidFill>
                <a:prstClr val="black"/>
              </a:solidFill>
            </a:endParaRPr>
          </a:p>
        </p:txBody>
      </p:sp>
      <p:sp>
        <p:nvSpPr>
          <p:cNvPr id="25" name="CaixaDeTexto 24"/>
          <p:cNvSpPr txBox="1"/>
          <p:nvPr/>
        </p:nvSpPr>
        <p:spPr>
          <a:xfrm>
            <a:off x="330424" y="3212976"/>
            <a:ext cx="4244880" cy="461665"/>
          </a:xfrm>
          <a:prstGeom prst="rect">
            <a:avLst/>
          </a:prstGeom>
          <a:noFill/>
        </p:spPr>
        <p:txBody>
          <a:bodyPr wrap="none" rtlCol="0">
            <a:spAutoFit/>
          </a:bodyPr>
          <a:lstStyle/>
          <a:p>
            <a:r>
              <a:rPr lang="pt-BR" sz="2400" b="1" dirty="0" smtClean="0">
                <a:solidFill>
                  <a:srgbClr val="4F81BD">
                    <a:lumMod val="75000"/>
                  </a:srgbClr>
                </a:solidFill>
              </a:rPr>
              <a:t>MANIFESTAÇÃO DO CONSELHO:</a:t>
            </a:r>
            <a:endParaRPr lang="pt-BR" sz="2400" b="1" dirty="0">
              <a:solidFill>
                <a:srgbClr val="4F81BD">
                  <a:lumMod val="75000"/>
                </a:srgbClr>
              </a:solidFill>
            </a:endParaRPr>
          </a:p>
        </p:txBody>
      </p:sp>
      <p:graphicFrame>
        <p:nvGraphicFramePr>
          <p:cNvPr id="10" name="Diagrama 9"/>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2"/>
          <p:cNvPicPr>
            <a:picLocks noChangeAspect="1"/>
          </p:cNvPicPr>
          <p:nvPr/>
        </p:nvPicPr>
        <p:blipFill>
          <a:blip r:embed="rId7"/>
          <a:stretch>
            <a:fillRect/>
          </a:stretch>
        </p:blipFill>
        <p:spPr>
          <a:xfrm>
            <a:off x="6444208" y="2787602"/>
            <a:ext cx="2328874" cy="2883658"/>
          </a:xfrm>
          <a:prstGeom prst="rect">
            <a:avLst/>
          </a:prstGeom>
        </p:spPr>
      </p:pic>
    </p:spTree>
    <p:extLst>
      <p:ext uri="{BB962C8B-B14F-4D97-AF65-F5344CB8AC3E}">
        <p14:creationId xmlns:p14="http://schemas.microsoft.com/office/powerpoint/2010/main" val="3213646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FASES DE CONSULTA PÚBLICA E DELIBERAÇÃO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305270" y="1344829"/>
            <a:ext cx="2346593" cy="131100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prstClr val="black"/>
                </a:solidFill>
              </a:rPr>
              <a:t>Coleta de contribuições no Conselho e online</a:t>
            </a:r>
            <a:endParaRPr lang="pt-BR" sz="2000" dirty="0">
              <a:solidFill>
                <a:prstClr val="black"/>
              </a:solidFill>
            </a:endParaRPr>
          </a:p>
        </p:txBody>
      </p:sp>
      <p:sp>
        <p:nvSpPr>
          <p:cNvPr id="7" name="Retângulo 6"/>
          <p:cNvSpPr/>
          <p:nvPr/>
        </p:nvSpPr>
        <p:spPr>
          <a:xfrm>
            <a:off x="3354177" y="1349411"/>
            <a:ext cx="2346593" cy="131100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prstClr val="black"/>
                </a:solidFill>
              </a:rPr>
              <a:t>Processamento pelo órgão gestor </a:t>
            </a:r>
          </a:p>
          <a:p>
            <a:pPr algn="ctr"/>
            <a:r>
              <a:rPr lang="pt-BR" sz="2000" dirty="0" smtClean="0">
                <a:solidFill>
                  <a:prstClr val="black"/>
                </a:solidFill>
              </a:rPr>
              <a:t>(FF e IF)</a:t>
            </a:r>
            <a:endParaRPr lang="pt-BR" sz="2000" dirty="0">
              <a:solidFill>
                <a:prstClr val="black"/>
              </a:solidFill>
            </a:endParaRPr>
          </a:p>
        </p:txBody>
      </p:sp>
      <p:sp>
        <p:nvSpPr>
          <p:cNvPr id="8" name="Retângulo 7"/>
          <p:cNvSpPr/>
          <p:nvPr/>
        </p:nvSpPr>
        <p:spPr>
          <a:xfrm>
            <a:off x="6531819" y="3318714"/>
            <a:ext cx="2346593" cy="1311007"/>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a:solidFill>
                  <a:prstClr val="black"/>
                </a:solidFill>
              </a:rPr>
              <a:t>Devolutiva e manifestação </a:t>
            </a:r>
            <a:r>
              <a:rPr lang="pt-BR" sz="2000" dirty="0" smtClean="0">
                <a:solidFill>
                  <a:prstClr val="black"/>
                </a:solidFill>
              </a:rPr>
              <a:t>do Conselho </a:t>
            </a:r>
            <a:endParaRPr lang="pt-BR" sz="2000" dirty="0">
              <a:solidFill>
                <a:prstClr val="black"/>
              </a:solidFill>
            </a:endParaRPr>
          </a:p>
        </p:txBody>
      </p:sp>
      <p:sp>
        <p:nvSpPr>
          <p:cNvPr id="9" name="Retângulo 8"/>
          <p:cNvSpPr/>
          <p:nvPr/>
        </p:nvSpPr>
        <p:spPr>
          <a:xfrm>
            <a:off x="3412270" y="3318714"/>
            <a:ext cx="2346593" cy="131100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prstClr val="black"/>
                </a:solidFill>
              </a:rPr>
              <a:t>Entrega de documentação </a:t>
            </a:r>
          </a:p>
          <a:p>
            <a:pPr algn="ctr"/>
            <a:r>
              <a:rPr lang="pt-BR" sz="2000" dirty="0" smtClean="0">
                <a:solidFill>
                  <a:prstClr val="black"/>
                </a:solidFill>
              </a:rPr>
              <a:t>(Plano + Relatório) ao CONSEMA</a:t>
            </a:r>
            <a:endParaRPr lang="pt-BR" sz="2000" dirty="0">
              <a:solidFill>
                <a:prstClr val="black"/>
              </a:solidFill>
            </a:endParaRPr>
          </a:p>
        </p:txBody>
      </p:sp>
      <p:sp>
        <p:nvSpPr>
          <p:cNvPr id="12" name="Retângulo 11"/>
          <p:cNvSpPr/>
          <p:nvPr/>
        </p:nvSpPr>
        <p:spPr>
          <a:xfrm>
            <a:off x="317265" y="3256811"/>
            <a:ext cx="2346593" cy="1311007"/>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solidFill>
                  <a:prstClr val="black"/>
                </a:solidFill>
              </a:rPr>
              <a:t>Análise e parecer CTBio</a:t>
            </a:r>
            <a:endParaRPr lang="pt-BR" dirty="0">
              <a:solidFill>
                <a:prstClr val="black"/>
              </a:solidFill>
            </a:endParaRPr>
          </a:p>
        </p:txBody>
      </p:sp>
      <p:sp>
        <p:nvSpPr>
          <p:cNvPr id="13" name="Seta para a direita 12"/>
          <p:cNvSpPr/>
          <p:nvPr/>
        </p:nvSpPr>
        <p:spPr>
          <a:xfrm>
            <a:off x="2715199" y="1746018"/>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solidFill>
                <a:prstClr val="white"/>
              </a:solidFill>
            </a:endParaRPr>
          </a:p>
        </p:txBody>
      </p:sp>
      <p:sp>
        <p:nvSpPr>
          <p:cNvPr id="14" name="Seta para a direita 13"/>
          <p:cNvSpPr/>
          <p:nvPr/>
        </p:nvSpPr>
        <p:spPr>
          <a:xfrm rot="10800000">
            <a:off x="2710393" y="3542966"/>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solidFill>
                <a:prstClr val="white"/>
              </a:solidFill>
            </a:endParaRPr>
          </a:p>
        </p:txBody>
      </p:sp>
      <p:sp>
        <p:nvSpPr>
          <p:cNvPr id="15" name="Seta para a direita 14"/>
          <p:cNvSpPr/>
          <p:nvPr/>
        </p:nvSpPr>
        <p:spPr>
          <a:xfrm rot="10800000">
            <a:off x="5803523" y="3471974"/>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solidFill>
                <a:prstClr val="white"/>
              </a:solidFill>
            </a:endParaRPr>
          </a:p>
        </p:txBody>
      </p:sp>
      <p:sp>
        <p:nvSpPr>
          <p:cNvPr id="17" name="Retângulo 16"/>
          <p:cNvSpPr/>
          <p:nvPr/>
        </p:nvSpPr>
        <p:spPr>
          <a:xfrm>
            <a:off x="305270" y="5301208"/>
            <a:ext cx="2346593" cy="1311007"/>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solidFill>
                  <a:prstClr val="black"/>
                </a:solidFill>
              </a:rPr>
              <a:t>Plenária CONSEMA</a:t>
            </a:r>
            <a:endParaRPr lang="pt-BR" dirty="0">
              <a:solidFill>
                <a:prstClr val="black"/>
              </a:solidFill>
            </a:endParaRPr>
          </a:p>
        </p:txBody>
      </p:sp>
      <p:sp>
        <p:nvSpPr>
          <p:cNvPr id="19" name="Retângulo 18"/>
          <p:cNvSpPr/>
          <p:nvPr/>
        </p:nvSpPr>
        <p:spPr>
          <a:xfrm>
            <a:off x="6531819" y="1349786"/>
            <a:ext cx="2346593" cy="131100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prstClr val="black"/>
                </a:solidFill>
              </a:rPr>
              <a:t>Validação das alterações pelo Comitê de Planos de Manejo</a:t>
            </a:r>
            <a:endParaRPr lang="pt-BR" sz="2000" dirty="0">
              <a:solidFill>
                <a:prstClr val="black"/>
              </a:solidFill>
            </a:endParaRPr>
          </a:p>
        </p:txBody>
      </p:sp>
      <p:sp>
        <p:nvSpPr>
          <p:cNvPr id="20" name="Seta para a direita 19"/>
          <p:cNvSpPr/>
          <p:nvPr/>
        </p:nvSpPr>
        <p:spPr>
          <a:xfrm>
            <a:off x="5803523" y="1741435"/>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solidFill>
                <a:prstClr val="white"/>
              </a:solidFill>
            </a:endParaRPr>
          </a:p>
        </p:txBody>
      </p:sp>
      <p:sp>
        <p:nvSpPr>
          <p:cNvPr id="21" name="Seta para a direita 20"/>
          <p:cNvSpPr/>
          <p:nvPr/>
        </p:nvSpPr>
        <p:spPr>
          <a:xfrm rot="5400000">
            <a:off x="7256890" y="2740328"/>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solidFill>
                <a:prstClr val="white"/>
              </a:solidFill>
            </a:endParaRPr>
          </a:p>
        </p:txBody>
      </p:sp>
      <p:sp>
        <p:nvSpPr>
          <p:cNvPr id="16" name="Seta para a direita 15"/>
          <p:cNvSpPr/>
          <p:nvPr/>
        </p:nvSpPr>
        <p:spPr>
          <a:xfrm rot="5400000">
            <a:off x="1159076" y="4692447"/>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290431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2647"/>
            <a:ext cx="9144000" cy="1323439"/>
          </a:xfrm>
          <a:prstGeom prst="rect">
            <a:avLst/>
          </a:prstGeom>
          <a:solidFill>
            <a:schemeClr val="accent6">
              <a:lumMod val="20000"/>
              <a:lumOff val="80000"/>
            </a:schemeClr>
          </a:solidFill>
        </p:spPr>
        <p:txBody>
          <a:bodyPr wrap="square" rtlCol="0">
            <a:spAutoFit/>
          </a:bodyPr>
          <a:lstStyle/>
          <a:p>
            <a:pPr algn="ctr"/>
            <a:r>
              <a:rPr lang="pt-BR" sz="4000" b="1" dirty="0" smtClean="0">
                <a:solidFill>
                  <a:schemeClr val="accent1">
                    <a:lumMod val="75000"/>
                  </a:schemeClr>
                </a:solidFill>
              </a:rPr>
              <a:t>Dinâmica</a:t>
            </a:r>
          </a:p>
          <a:p>
            <a:pPr algn="ctr"/>
            <a:r>
              <a:rPr lang="pt-BR" sz="4000" b="1" dirty="0" smtClean="0">
                <a:solidFill>
                  <a:schemeClr val="accent1">
                    <a:lumMod val="75000"/>
                  </a:schemeClr>
                </a:solidFill>
              </a:rPr>
              <a:t>Etapa Diagnóstico</a:t>
            </a:r>
          </a:p>
        </p:txBody>
      </p:sp>
      <p:sp>
        <p:nvSpPr>
          <p:cNvPr id="4" name="CaixaDeTexto 3"/>
          <p:cNvSpPr txBox="1"/>
          <p:nvPr/>
        </p:nvSpPr>
        <p:spPr>
          <a:xfrm>
            <a:off x="0" y="3501008"/>
            <a:ext cx="8748464" cy="461665"/>
          </a:xfrm>
          <a:prstGeom prst="rect">
            <a:avLst/>
          </a:prstGeom>
          <a:noFill/>
        </p:spPr>
        <p:txBody>
          <a:bodyPr wrap="square" rtlCol="0">
            <a:spAutoFit/>
          </a:bodyPr>
          <a:lstStyle/>
          <a:p>
            <a:pPr algn="r"/>
            <a:r>
              <a:rPr lang="pt-BR" sz="2400" b="1" dirty="0" smtClean="0">
                <a:solidFill>
                  <a:schemeClr val="accent6">
                    <a:lumMod val="75000"/>
                  </a:schemeClr>
                </a:solidFill>
              </a:rPr>
              <a:t>Coleta de contribuições</a:t>
            </a:r>
          </a:p>
        </p:txBody>
      </p:sp>
      <p:pic>
        <p:nvPicPr>
          <p:cNvPr id="5" name="Imagem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7281" y="4498415"/>
            <a:ext cx="2301183" cy="2245057"/>
          </a:xfrm>
          <a:prstGeom prst="rect">
            <a:avLst/>
          </a:prstGeom>
        </p:spPr>
      </p:pic>
    </p:spTree>
    <p:extLst>
      <p:ext uri="{BB962C8B-B14F-4D97-AF65-F5344CB8AC3E}">
        <p14:creationId xmlns:p14="http://schemas.microsoft.com/office/powerpoint/2010/main" val="1371490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ta para a direita 118"/>
          <p:cNvSpPr/>
          <p:nvPr/>
        </p:nvSpPr>
        <p:spPr>
          <a:xfrm rot="486145">
            <a:off x="4235179" y="4111414"/>
            <a:ext cx="540269" cy="62273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1" name="Seta para a direita 120"/>
          <p:cNvSpPr/>
          <p:nvPr/>
        </p:nvSpPr>
        <p:spPr>
          <a:xfrm rot="9873546">
            <a:off x="4099059" y="3375217"/>
            <a:ext cx="540269" cy="62273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45" name="CaixaDeTexto 144"/>
          <p:cNvSpPr txBox="1"/>
          <p:nvPr/>
        </p:nvSpPr>
        <p:spPr>
          <a:xfrm>
            <a:off x="3275856" y="1412776"/>
            <a:ext cx="3067517" cy="461665"/>
          </a:xfrm>
          <a:prstGeom prst="rect">
            <a:avLst/>
          </a:prstGeom>
          <a:solidFill>
            <a:schemeClr val="bg1"/>
          </a:solidFill>
        </p:spPr>
        <p:txBody>
          <a:bodyPr wrap="none" rtlCol="0">
            <a:spAutoFit/>
          </a:bodyPr>
          <a:lstStyle/>
          <a:p>
            <a:r>
              <a:rPr lang="pt-BR" sz="2400" dirty="0"/>
              <a:t>Organização do espaço</a:t>
            </a:r>
          </a:p>
        </p:txBody>
      </p:sp>
      <p:sp>
        <p:nvSpPr>
          <p:cNvPr id="152" name="Retângulo 151"/>
          <p:cNvSpPr/>
          <p:nvPr/>
        </p:nvSpPr>
        <p:spPr>
          <a:xfrm rot="5400000">
            <a:off x="7139203" y="4527236"/>
            <a:ext cx="3702695" cy="122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3" name="CaixaDeTexto 152"/>
          <p:cNvSpPr txBox="1"/>
          <p:nvPr/>
        </p:nvSpPr>
        <p:spPr>
          <a:xfrm rot="5400000">
            <a:off x="7437070" y="4985618"/>
            <a:ext cx="2858475" cy="230832"/>
          </a:xfrm>
          <a:prstGeom prst="rect">
            <a:avLst/>
          </a:prstGeom>
          <a:noFill/>
        </p:spPr>
        <p:txBody>
          <a:bodyPr wrap="none" rtlCol="0">
            <a:spAutoFit/>
          </a:bodyPr>
          <a:lstStyle/>
          <a:p>
            <a:r>
              <a:rPr lang="pt-BR" sz="900" dirty="0">
                <a:latin typeface="Arial Narrow" panose="020B0606020202030204" pitchFamily="34" charset="0"/>
              </a:rPr>
              <a:t>Mural com mapas do diagnóstico com pesquisadores temáticos</a:t>
            </a:r>
          </a:p>
        </p:txBody>
      </p:sp>
      <p:sp>
        <p:nvSpPr>
          <p:cNvPr id="160" name="Rosto feliz 159"/>
          <p:cNvSpPr/>
          <p:nvPr/>
        </p:nvSpPr>
        <p:spPr>
          <a:xfrm>
            <a:off x="8449965" y="5845784"/>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61" name="Rosto feliz 160"/>
          <p:cNvSpPr/>
          <p:nvPr/>
        </p:nvSpPr>
        <p:spPr>
          <a:xfrm>
            <a:off x="8481204" y="6182444"/>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nvGrpSpPr>
          <p:cNvPr id="25" name="Group 24"/>
          <p:cNvGrpSpPr/>
          <p:nvPr/>
        </p:nvGrpSpPr>
        <p:grpSpPr>
          <a:xfrm>
            <a:off x="971600" y="2492896"/>
            <a:ext cx="2675783" cy="2320037"/>
            <a:chOff x="1891236" y="3275248"/>
            <a:chExt cx="1756147" cy="1537685"/>
          </a:xfrm>
        </p:grpSpPr>
        <p:grpSp>
          <p:nvGrpSpPr>
            <p:cNvPr id="13" name="Grupo 153"/>
            <p:cNvGrpSpPr/>
            <p:nvPr/>
          </p:nvGrpSpPr>
          <p:grpSpPr>
            <a:xfrm>
              <a:off x="1891236" y="3275248"/>
              <a:ext cx="1756147" cy="1537685"/>
              <a:chOff x="538173" y="681932"/>
              <a:chExt cx="2341529" cy="2050247"/>
            </a:xfrm>
          </p:grpSpPr>
          <p:grpSp>
            <p:nvGrpSpPr>
              <p:cNvPr id="24" name="Grupo 11"/>
              <p:cNvGrpSpPr/>
              <p:nvPr/>
            </p:nvGrpSpPr>
            <p:grpSpPr>
              <a:xfrm>
                <a:off x="538173" y="681932"/>
                <a:ext cx="2341529" cy="2050247"/>
                <a:chOff x="710553" y="598446"/>
                <a:chExt cx="4200316" cy="3484921"/>
              </a:xfrm>
            </p:grpSpPr>
            <p:sp>
              <p:nvSpPr>
                <p:cNvPr id="2" name="Retângulo de cantos arredondados 1"/>
                <p:cNvSpPr/>
                <p:nvPr/>
              </p:nvSpPr>
              <p:spPr>
                <a:xfrm>
                  <a:off x="1371600"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 name="Retângulo de cantos arredondados 2"/>
                <p:cNvSpPr/>
                <p:nvPr/>
              </p:nvSpPr>
              <p:spPr>
                <a:xfrm>
                  <a:off x="2830286"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 name="Retângulo de cantos arredondados 3"/>
                <p:cNvSpPr/>
                <p:nvPr/>
              </p:nvSpPr>
              <p:spPr>
                <a:xfrm>
                  <a:off x="1371600" y="2373086"/>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 name="Retângulo de cantos arredondados 4"/>
                <p:cNvSpPr/>
                <p:nvPr/>
              </p:nvSpPr>
              <p:spPr>
                <a:xfrm>
                  <a:off x="2830286" y="2373085"/>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6" name="Rosto feliz 5"/>
                <p:cNvSpPr/>
                <p:nvPr/>
              </p:nvSpPr>
              <p:spPr>
                <a:xfrm>
                  <a:off x="1882818" y="59844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 name="Rosto feliz 6"/>
                <p:cNvSpPr/>
                <p:nvPr/>
              </p:nvSpPr>
              <p:spPr>
                <a:xfrm>
                  <a:off x="3606154" y="678953"/>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 name="Rosto feliz 7"/>
                <p:cNvSpPr/>
                <p:nvPr/>
              </p:nvSpPr>
              <p:spPr>
                <a:xfrm>
                  <a:off x="4290383" y="2020605"/>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Rosto feliz 8"/>
                <p:cNvSpPr/>
                <p:nvPr/>
              </p:nvSpPr>
              <p:spPr>
                <a:xfrm>
                  <a:off x="3909879" y="352819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 name="Rosto feliz 9"/>
                <p:cNvSpPr/>
                <p:nvPr/>
              </p:nvSpPr>
              <p:spPr>
                <a:xfrm>
                  <a:off x="1520749" y="3495138"/>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Rosto feliz 10"/>
                <p:cNvSpPr/>
                <p:nvPr/>
              </p:nvSpPr>
              <p:spPr>
                <a:xfrm>
                  <a:off x="710553" y="28763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125" name="Rosto feliz 124"/>
              <p:cNvSpPr/>
              <p:nvPr/>
            </p:nvSpPr>
            <p:spPr>
              <a:xfrm>
                <a:off x="583525" y="1193818"/>
                <a:ext cx="345899" cy="326618"/>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1" name="Retângulo 130"/>
              <p:cNvSpPr/>
              <p:nvPr/>
            </p:nvSpPr>
            <p:spPr>
              <a:xfrm>
                <a:off x="1105985" y="1435357"/>
                <a:ext cx="1185002" cy="57475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2" name="Elipse 131"/>
              <p:cNvSpPr/>
              <p:nvPr/>
            </p:nvSpPr>
            <p:spPr>
              <a:xfrm>
                <a:off x="1310894" y="1331328"/>
                <a:ext cx="752841" cy="746097"/>
              </a:xfrm>
              <a:prstGeom prst="ellipse">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50" b="1" dirty="0">
                    <a:solidFill>
                      <a:schemeClr val="tx1"/>
                    </a:solidFill>
                    <a:latin typeface="Arial Narrow" panose="020B0606020202030204" pitchFamily="34" charset="0"/>
                  </a:rPr>
                  <a:t>1</a:t>
                </a:r>
              </a:p>
            </p:txBody>
          </p:sp>
        </p:grpSp>
        <p:sp>
          <p:nvSpPr>
            <p:cNvPr id="162" name="CaixaDeTexto 161"/>
            <p:cNvSpPr txBox="1"/>
            <p:nvPr/>
          </p:nvSpPr>
          <p:spPr>
            <a:xfrm rot="16200000">
              <a:off x="2924994" y="4018062"/>
              <a:ext cx="421910" cy="230832"/>
            </a:xfrm>
            <a:prstGeom prst="rect">
              <a:avLst/>
            </a:prstGeom>
            <a:noFill/>
          </p:spPr>
          <p:txBody>
            <a:bodyPr wrap="none" rtlCol="0">
              <a:spAutoFit/>
            </a:bodyPr>
            <a:lstStyle/>
            <a:p>
              <a:r>
                <a:rPr lang="pt-BR" sz="900" dirty="0">
                  <a:latin typeface="Arial Narrow" panose="020B0606020202030204" pitchFamily="34" charset="0"/>
                </a:rPr>
                <a:t>mapa</a:t>
              </a:r>
            </a:p>
          </p:txBody>
        </p:sp>
      </p:grpSp>
      <p:grpSp>
        <p:nvGrpSpPr>
          <p:cNvPr id="26" name="Group 25"/>
          <p:cNvGrpSpPr/>
          <p:nvPr/>
        </p:nvGrpSpPr>
        <p:grpSpPr>
          <a:xfrm>
            <a:off x="5063885" y="2564904"/>
            <a:ext cx="2820483" cy="2615317"/>
            <a:chOff x="5063885" y="3275248"/>
            <a:chExt cx="1857211" cy="1904973"/>
          </a:xfrm>
        </p:grpSpPr>
        <p:grpSp>
          <p:nvGrpSpPr>
            <p:cNvPr id="12" name="Grupo 12"/>
            <p:cNvGrpSpPr/>
            <p:nvPr/>
          </p:nvGrpSpPr>
          <p:grpSpPr>
            <a:xfrm>
              <a:off x="5063885" y="3275248"/>
              <a:ext cx="1857211" cy="1649900"/>
              <a:chOff x="567275" y="457199"/>
              <a:chExt cx="4442040" cy="3739240"/>
            </a:xfrm>
          </p:grpSpPr>
          <p:sp>
            <p:nvSpPr>
              <p:cNvPr id="14" name="Retângulo de cantos arredondados 13"/>
              <p:cNvSpPr/>
              <p:nvPr/>
            </p:nvSpPr>
            <p:spPr>
              <a:xfrm>
                <a:off x="1371600"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Retângulo de cantos arredondados 14"/>
              <p:cNvSpPr/>
              <p:nvPr/>
            </p:nvSpPr>
            <p:spPr>
              <a:xfrm>
                <a:off x="2830286"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6" name="Retângulo de cantos arredondados 15"/>
              <p:cNvSpPr/>
              <p:nvPr/>
            </p:nvSpPr>
            <p:spPr>
              <a:xfrm>
                <a:off x="1371600" y="2373086"/>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7" name="Retângulo de cantos arredondados 16"/>
              <p:cNvSpPr/>
              <p:nvPr/>
            </p:nvSpPr>
            <p:spPr>
              <a:xfrm>
                <a:off x="2830286" y="2373085"/>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8" name="Rosto feliz 17"/>
              <p:cNvSpPr/>
              <p:nvPr/>
            </p:nvSpPr>
            <p:spPr>
              <a:xfrm>
                <a:off x="1790699" y="61611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Rosto feliz 18"/>
              <p:cNvSpPr/>
              <p:nvPr/>
            </p:nvSpPr>
            <p:spPr>
              <a:xfrm>
                <a:off x="3978729" y="457199"/>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Rosto feliz 19"/>
              <p:cNvSpPr/>
              <p:nvPr/>
            </p:nvSpPr>
            <p:spPr>
              <a:xfrm>
                <a:off x="4388829" y="2100259"/>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1" name="Rosto feliz 20"/>
              <p:cNvSpPr/>
              <p:nvPr/>
            </p:nvSpPr>
            <p:spPr>
              <a:xfrm>
                <a:off x="4100007" y="34367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2" name="Rosto feliz 21"/>
              <p:cNvSpPr/>
              <p:nvPr/>
            </p:nvSpPr>
            <p:spPr>
              <a:xfrm>
                <a:off x="1480457" y="3641268"/>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3" name="Rosto feliz 22"/>
              <p:cNvSpPr/>
              <p:nvPr/>
            </p:nvSpPr>
            <p:spPr>
              <a:xfrm>
                <a:off x="567275" y="2167425"/>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129" name="Rosto feliz 128"/>
            <p:cNvSpPr/>
            <p:nvPr/>
          </p:nvSpPr>
          <p:spPr>
            <a:xfrm>
              <a:off x="5975295" y="4748039"/>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3" name="Retângulo 132"/>
            <p:cNvSpPr/>
            <p:nvPr/>
          </p:nvSpPr>
          <p:spPr>
            <a:xfrm>
              <a:off x="5530919" y="3902699"/>
              <a:ext cx="888752" cy="43106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4" name="Elipse 133"/>
            <p:cNvSpPr/>
            <p:nvPr/>
          </p:nvSpPr>
          <p:spPr>
            <a:xfrm>
              <a:off x="5686715" y="3821769"/>
              <a:ext cx="564631" cy="559573"/>
            </a:xfrm>
            <a:prstGeom prst="ellipse">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50" b="1" dirty="0">
                  <a:solidFill>
                    <a:schemeClr val="tx1"/>
                  </a:solidFill>
                  <a:latin typeface="Arial Narrow" panose="020B0606020202030204" pitchFamily="34" charset="0"/>
                </a:rPr>
                <a:t>2</a:t>
              </a:r>
            </a:p>
          </p:txBody>
        </p:sp>
        <p:sp>
          <p:nvSpPr>
            <p:cNvPr id="155" name="CaixaDeTexto 154"/>
            <p:cNvSpPr txBox="1"/>
            <p:nvPr/>
          </p:nvSpPr>
          <p:spPr>
            <a:xfrm>
              <a:off x="5907215" y="4949389"/>
              <a:ext cx="580608" cy="230832"/>
            </a:xfrm>
            <a:prstGeom prst="rect">
              <a:avLst/>
            </a:prstGeom>
            <a:noFill/>
          </p:spPr>
          <p:txBody>
            <a:bodyPr wrap="none" rtlCol="0">
              <a:spAutoFit/>
            </a:bodyPr>
            <a:lstStyle/>
            <a:p>
              <a:r>
                <a:rPr lang="pt-BR" sz="900" dirty="0">
                  <a:latin typeface="Arial Narrow" panose="020B0606020202030204" pitchFamily="34" charset="0"/>
                </a:rPr>
                <a:t>mediador</a:t>
              </a:r>
            </a:p>
          </p:txBody>
        </p:sp>
        <p:sp>
          <p:nvSpPr>
            <p:cNvPr id="163" name="CaixaDeTexto 162"/>
            <p:cNvSpPr txBox="1"/>
            <p:nvPr/>
          </p:nvSpPr>
          <p:spPr>
            <a:xfrm rot="16200000">
              <a:off x="6124510" y="4079946"/>
              <a:ext cx="421910" cy="230832"/>
            </a:xfrm>
            <a:prstGeom prst="rect">
              <a:avLst/>
            </a:prstGeom>
            <a:noFill/>
          </p:spPr>
          <p:txBody>
            <a:bodyPr wrap="none" rtlCol="0">
              <a:spAutoFit/>
            </a:bodyPr>
            <a:lstStyle/>
            <a:p>
              <a:r>
                <a:rPr lang="pt-BR" sz="900" dirty="0">
                  <a:latin typeface="Arial Narrow" panose="020B0606020202030204" pitchFamily="34" charset="0"/>
                </a:rPr>
                <a:t>mapa</a:t>
              </a:r>
            </a:p>
          </p:txBody>
        </p:sp>
      </p:grpSp>
      <p:sp>
        <p:nvSpPr>
          <p:cNvPr id="42"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ETAPA DIAGNÓSTICO – DINÂMICA</a:t>
            </a:r>
          </a:p>
        </p:txBody>
      </p:sp>
      <p:cxnSp>
        <p:nvCxnSpPr>
          <p:cNvPr id="43"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71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14"/>
          <p:cNvGrpSpPr/>
          <p:nvPr/>
        </p:nvGrpSpPr>
        <p:grpSpPr>
          <a:xfrm>
            <a:off x="4610401" y="2056847"/>
            <a:ext cx="3519769" cy="3962682"/>
            <a:chOff x="6785080" y="750937"/>
            <a:chExt cx="4693025" cy="5283576"/>
          </a:xfrm>
        </p:grpSpPr>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63305" t="6000" b="50618"/>
            <a:stretch/>
          </p:blipFill>
          <p:spPr>
            <a:xfrm>
              <a:off x="6785080" y="3728360"/>
              <a:ext cx="2242457" cy="2306153"/>
            </a:xfrm>
            <a:prstGeom prst="rect">
              <a:avLst/>
            </a:prstGeom>
          </p:spPr>
        </p:pic>
        <p:grpSp>
          <p:nvGrpSpPr>
            <p:cNvPr id="4" name="Grupo 13"/>
            <p:cNvGrpSpPr/>
            <p:nvPr/>
          </p:nvGrpSpPr>
          <p:grpSpPr>
            <a:xfrm>
              <a:off x="7200021" y="750937"/>
              <a:ext cx="4278084" cy="3957137"/>
              <a:chOff x="7107960" y="859794"/>
              <a:chExt cx="4278084" cy="3957137"/>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786" t="25138" r="60910" b="33475"/>
              <a:stretch/>
            </p:blipFill>
            <p:spPr>
              <a:xfrm>
                <a:off x="7107960" y="859794"/>
                <a:ext cx="1992085" cy="1872344"/>
              </a:xfrm>
              <a:prstGeom prst="rect">
                <a:avLst/>
              </a:prstGeom>
            </p:spPr>
          </p:pic>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l="33058" t="523" r="36045" b="69033"/>
              <a:stretch/>
            </p:blipFill>
            <p:spPr>
              <a:xfrm>
                <a:off x="9100045" y="2857502"/>
                <a:ext cx="2285999" cy="1959429"/>
              </a:xfrm>
              <a:prstGeom prst="rect">
                <a:avLst/>
              </a:prstGeom>
            </p:spPr>
          </p:pic>
          <p:sp>
            <p:nvSpPr>
              <p:cNvPr id="10" name="Seta para a direita 9"/>
              <p:cNvSpPr/>
              <p:nvPr/>
            </p:nvSpPr>
            <p:spPr>
              <a:xfrm rot="2565820">
                <a:off x="9060090" y="2065181"/>
                <a:ext cx="720358" cy="83031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Seta para a direita 10"/>
              <p:cNvSpPr/>
              <p:nvPr/>
            </p:nvSpPr>
            <p:spPr>
              <a:xfrm rot="12983231">
                <a:off x="8227476" y="2870117"/>
                <a:ext cx="720359" cy="83031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sp>
        <p:nvSpPr>
          <p:cNvPr id="13" name="CaixaDeTexto 12"/>
          <p:cNvSpPr txBox="1"/>
          <p:nvPr/>
        </p:nvSpPr>
        <p:spPr>
          <a:xfrm>
            <a:off x="0" y="1189750"/>
            <a:ext cx="4139190" cy="5093702"/>
          </a:xfrm>
          <a:prstGeom prst="rect">
            <a:avLst/>
          </a:prstGeom>
          <a:solidFill>
            <a:srgbClr val="800000"/>
          </a:solidFill>
        </p:spPr>
        <p:txBody>
          <a:bodyPr wrap="square" rtlCol="0" anchor="ctr">
            <a:spAutoFit/>
          </a:bodyPr>
          <a:lstStyle/>
          <a:p>
            <a:pPr algn="ctr"/>
            <a:r>
              <a:rPr lang="pt-BR" sz="2700" b="1" dirty="0" smtClean="0">
                <a:solidFill>
                  <a:schemeClr val="bg1"/>
                </a:solidFill>
                <a:latin typeface="+mj-lt"/>
              </a:rPr>
              <a:t>Rodadas </a:t>
            </a:r>
            <a:r>
              <a:rPr lang="pt-BR" sz="2700" b="1" dirty="0">
                <a:solidFill>
                  <a:schemeClr val="bg1"/>
                </a:solidFill>
                <a:latin typeface="+mj-lt"/>
              </a:rPr>
              <a:t>– 3</a:t>
            </a:r>
            <a:r>
              <a:rPr lang="pt-BR" sz="2700" b="1" dirty="0" smtClean="0">
                <a:solidFill>
                  <a:schemeClr val="bg1"/>
                </a:solidFill>
                <a:latin typeface="+mj-lt"/>
              </a:rPr>
              <a:t>0 </a:t>
            </a:r>
            <a:r>
              <a:rPr lang="pt-BR" sz="2700" b="1" dirty="0">
                <a:solidFill>
                  <a:schemeClr val="bg1"/>
                </a:solidFill>
                <a:latin typeface="+mj-lt"/>
              </a:rPr>
              <a:t>minutos</a:t>
            </a:r>
          </a:p>
          <a:p>
            <a:pPr algn="ctr"/>
            <a:endParaRPr lang="pt-BR" sz="2100" b="1" dirty="0">
              <a:solidFill>
                <a:schemeClr val="bg1"/>
              </a:solidFill>
              <a:latin typeface="+mj-lt"/>
            </a:endParaRPr>
          </a:p>
          <a:p>
            <a:pPr algn="ctr">
              <a:spcAft>
                <a:spcPts val="450"/>
              </a:spcAft>
            </a:pPr>
            <a:r>
              <a:rPr lang="pt-BR" sz="2100" b="1" dirty="0">
                <a:solidFill>
                  <a:schemeClr val="bg1"/>
                </a:solidFill>
                <a:latin typeface="+mj-lt"/>
              </a:rPr>
              <a:t>Passo 1 - </a:t>
            </a:r>
            <a:r>
              <a:rPr lang="pt-BR" sz="2100" dirty="0">
                <a:solidFill>
                  <a:schemeClr val="bg1"/>
                </a:solidFill>
                <a:latin typeface="+mj-lt"/>
              </a:rPr>
              <a:t> Reconhecimento do mapa (5’)</a:t>
            </a:r>
          </a:p>
          <a:p>
            <a:pPr algn="ctr">
              <a:spcAft>
                <a:spcPts val="450"/>
              </a:spcAft>
            </a:pPr>
            <a:r>
              <a:rPr lang="pt-BR" sz="2100" b="1" dirty="0">
                <a:solidFill>
                  <a:schemeClr val="bg1"/>
                </a:solidFill>
                <a:latin typeface="+mj-lt"/>
              </a:rPr>
              <a:t>Passo 2 – </a:t>
            </a:r>
            <a:r>
              <a:rPr lang="pt-BR" sz="2100" dirty="0">
                <a:solidFill>
                  <a:schemeClr val="bg1"/>
                </a:solidFill>
                <a:latin typeface="+mj-lt"/>
              </a:rPr>
              <a:t>Pergunta orientadora</a:t>
            </a:r>
          </a:p>
          <a:p>
            <a:pPr algn="ctr">
              <a:spcAft>
                <a:spcPts val="450"/>
              </a:spcAft>
            </a:pPr>
            <a:r>
              <a:rPr lang="pt-BR" sz="2100" b="1" dirty="0">
                <a:solidFill>
                  <a:schemeClr val="bg1"/>
                </a:solidFill>
                <a:latin typeface="+mj-lt"/>
              </a:rPr>
              <a:t>Passo 3 – </a:t>
            </a:r>
            <a:r>
              <a:rPr lang="pt-BR" sz="2100" dirty="0">
                <a:solidFill>
                  <a:schemeClr val="bg1"/>
                </a:solidFill>
                <a:latin typeface="+mj-lt"/>
              </a:rPr>
              <a:t>Respostas registradas e localizadas no mapa (10’)</a:t>
            </a:r>
          </a:p>
          <a:p>
            <a:pPr algn="ctr">
              <a:spcAft>
                <a:spcPts val="450"/>
              </a:spcAft>
            </a:pPr>
            <a:r>
              <a:rPr lang="pt-BR" sz="2100" b="1" dirty="0">
                <a:solidFill>
                  <a:schemeClr val="bg1"/>
                </a:solidFill>
                <a:latin typeface="+mj-lt"/>
              </a:rPr>
              <a:t>Passo 4 – </a:t>
            </a:r>
            <a:r>
              <a:rPr lang="pt-BR" sz="2100" dirty="0">
                <a:solidFill>
                  <a:schemeClr val="bg1"/>
                </a:solidFill>
                <a:latin typeface="+mj-lt"/>
              </a:rPr>
              <a:t>Interações e complementações (10’)</a:t>
            </a:r>
          </a:p>
          <a:p>
            <a:pPr algn="ctr">
              <a:spcAft>
                <a:spcPts val="450"/>
              </a:spcAft>
            </a:pPr>
            <a:r>
              <a:rPr lang="pt-BR" sz="2100" b="1" dirty="0">
                <a:solidFill>
                  <a:schemeClr val="bg1"/>
                </a:solidFill>
                <a:latin typeface="+mj-lt"/>
              </a:rPr>
              <a:t>Passo 5  - </a:t>
            </a:r>
            <a:r>
              <a:rPr lang="pt-BR" sz="2100" dirty="0">
                <a:solidFill>
                  <a:schemeClr val="bg1"/>
                </a:solidFill>
                <a:latin typeface="+mj-lt"/>
              </a:rPr>
              <a:t>Síntese das contribuições (5’)</a:t>
            </a:r>
          </a:p>
          <a:p>
            <a:pPr algn="ctr">
              <a:spcAft>
                <a:spcPts val="450"/>
              </a:spcAft>
            </a:pPr>
            <a:r>
              <a:rPr lang="pt-BR" sz="2100" b="1" dirty="0">
                <a:solidFill>
                  <a:schemeClr val="bg1"/>
                </a:solidFill>
                <a:latin typeface="+mj-lt"/>
              </a:rPr>
              <a:t>Passo 6 - </a:t>
            </a:r>
            <a:r>
              <a:rPr lang="pt-BR" sz="2100" dirty="0">
                <a:solidFill>
                  <a:schemeClr val="bg1"/>
                </a:solidFill>
                <a:latin typeface="+mj-lt"/>
              </a:rPr>
              <a:t>Troca de mesa (indicada pelo facilitador).</a:t>
            </a:r>
          </a:p>
          <a:p>
            <a:pPr algn="ctr"/>
            <a:endParaRPr lang="pt-BR" sz="2100" dirty="0">
              <a:solidFill>
                <a:schemeClr val="bg1"/>
              </a:solidFill>
              <a:latin typeface="+mj-lt"/>
            </a:endParaRPr>
          </a:p>
        </p:txBody>
      </p:sp>
      <p:sp>
        <p:nvSpPr>
          <p:cNvPr id="16" name="CaixaDeTexto 15"/>
          <p:cNvSpPr txBox="1"/>
          <p:nvPr/>
        </p:nvSpPr>
        <p:spPr>
          <a:xfrm>
            <a:off x="5724128" y="1340768"/>
            <a:ext cx="2912228" cy="646331"/>
          </a:xfrm>
          <a:prstGeom prst="rect">
            <a:avLst/>
          </a:prstGeom>
          <a:noFill/>
        </p:spPr>
        <p:txBody>
          <a:bodyPr wrap="square" rtlCol="0">
            <a:spAutoFit/>
          </a:bodyPr>
          <a:lstStyle/>
          <a:p>
            <a:r>
              <a:rPr lang="pt-BR" dirty="0">
                <a:latin typeface="Arial Narrow" panose="020B0606020202030204" pitchFamily="34" charset="0"/>
              </a:rPr>
              <a:t>Quais são e onde estão as ameaças à UC?</a:t>
            </a:r>
          </a:p>
        </p:txBody>
      </p:sp>
      <p:sp>
        <p:nvSpPr>
          <p:cNvPr id="17" name="CaixaDeTexto 16"/>
          <p:cNvSpPr txBox="1"/>
          <p:nvPr/>
        </p:nvSpPr>
        <p:spPr>
          <a:xfrm>
            <a:off x="6228184" y="5085184"/>
            <a:ext cx="2664296" cy="646331"/>
          </a:xfrm>
          <a:prstGeom prst="rect">
            <a:avLst/>
          </a:prstGeom>
          <a:noFill/>
        </p:spPr>
        <p:txBody>
          <a:bodyPr wrap="square" rtlCol="0">
            <a:spAutoFit/>
          </a:bodyPr>
          <a:lstStyle/>
          <a:p>
            <a:pPr algn="r"/>
            <a:r>
              <a:rPr lang="pt-BR" dirty="0">
                <a:latin typeface="Arial Narrow" panose="020B0606020202030204" pitchFamily="34" charset="0"/>
              </a:rPr>
              <a:t>Quais são e onde estão as </a:t>
            </a:r>
            <a:r>
              <a:rPr lang="pt-BR" dirty="0" smtClean="0">
                <a:latin typeface="Arial Narrow" panose="020B0606020202030204" pitchFamily="34" charset="0"/>
              </a:rPr>
              <a:t>potencialidades da  </a:t>
            </a:r>
            <a:r>
              <a:rPr lang="pt-BR" dirty="0">
                <a:latin typeface="Arial Narrow" panose="020B0606020202030204" pitchFamily="34" charset="0"/>
              </a:rPr>
              <a:t>UC?</a:t>
            </a:r>
          </a:p>
        </p:txBody>
      </p:sp>
      <p:sp>
        <p:nvSpPr>
          <p:cNvPr id="2" name="Retângulo 1"/>
          <p:cNvSpPr/>
          <p:nvPr/>
        </p:nvSpPr>
        <p:spPr>
          <a:xfrm>
            <a:off x="4462818" y="4326942"/>
            <a:ext cx="2033510" cy="2270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ETAPA DIAGNÓSTICO – DINÂMICA</a:t>
            </a:r>
          </a:p>
        </p:txBody>
      </p:sp>
      <p:cxnSp>
        <p:nvCxnSpPr>
          <p:cNvPr id="15"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1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arvore"/>
          <p:cNvPicPr>
            <a:picLocks noChangeAspect="1" noChangeArrowheads="1"/>
          </p:cNvPicPr>
          <p:nvPr/>
        </p:nvPicPr>
        <p:blipFill>
          <a:blip r:embed="rId2" cstate="print"/>
          <a:srcRect/>
          <a:stretch>
            <a:fillRect/>
          </a:stretch>
        </p:blipFill>
        <p:spPr bwMode="auto">
          <a:xfrm>
            <a:off x="2048150" y="1936190"/>
            <a:ext cx="4669571" cy="4270663"/>
          </a:xfrm>
          <a:prstGeom prst="rect">
            <a:avLst/>
          </a:prstGeom>
          <a:noFill/>
        </p:spPr>
      </p:pic>
      <p:sp>
        <p:nvSpPr>
          <p:cNvPr id="6" name="CaixaDeTexto 5"/>
          <p:cNvSpPr txBox="1"/>
          <p:nvPr/>
        </p:nvSpPr>
        <p:spPr>
          <a:xfrm>
            <a:off x="1115616" y="1340768"/>
            <a:ext cx="7107510" cy="400110"/>
          </a:xfrm>
          <a:prstGeom prst="rect">
            <a:avLst/>
          </a:prstGeom>
          <a:noFill/>
        </p:spPr>
        <p:txBody>
          <a:bodyPr wrap="none" rtlCol="0">
            <a:spAutoFit/>
          </a:bodyPr>
          <a:lstStyle/>
          <a:p>
            <a:r>
              <a:rPr lang="pt-BR" sz="2000" b="1" dirty="0"/>
              <a:t>Quais são </a:t>
            </a:r>
            <a:r>
              <a:rPr lang="pt-BR" sz="2000" b="1" dirty="0" smtClean="0"/>
              <a:t>suas expectativas para as UC nos próximos cinco anos?</a:t>
            </a:r>
            <a:endParaRPr lang="pt-BR" sz="2000" b="1" dirty="0"/>
          </a:p>
        </p:txBody>
      </p:sp>
      <p:sp>
        <p:nvSpPr>
          <p:cNvPr id="5"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ETAPA DIAGNÓSTICO – DINÂMICA</a:t>
            </a:r>
          </a:p>
        </p:txBody>
      </p:sp>
      <p:cxnSp>
        <p:nvCxnSpPr>
          <p:cNvPr id="7"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23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037017" y="3999039"/>
            <a:ext cx="5040560" cy="30008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4211638">
              <a:tabLst>
                <a:tab pos="3832225" algn="l"/>
              </a:tabLst>
            </a:pPr>
            <a:r>
              <a:rPr lang="pt-BR" sz="1350" dirty="0"/>
              <a:t>TARDE </a:t>
            </a:r>
          </a:p>
        </p:txBody>
      </p:sp>
      <p:sp>
        <p:nvSpPr>
          <p:cNvPr id="3" name="CaixaDeTexto 2"/>
          <p:cNvSpPr txBox="1"/>
          <p:nvPr/>
        </p:nvSpPr>
        <p:spPr>
          <a:xfrm>
            <a:off x="276683" y="1142677"/>
            <a:ext cx="6072783" cy="369332"/>
          </a:xfrm>
          <a:prstGeom prst="rect">
            <a:avLst/>
          </a:prstGeom>
          <a:noFill/>
        </p:spPr>
        <p:txBody>
          <a:bodyPr wrap="square" rtlCol="0">
            <a:spAutoFit/>
          </a:bodyPr>
          <a:lstStyle/>
          <a:p>
            <a:r>
              <a:rPr lang="pt-BR" b="1" dirty="0" smtClean="0">
                <a:solidFill>
                  <a:srgbClr val="002060"/>
                </a:solidFill>
              </a:rPr>
              <a:t>OFICINA </a:t>
            </a:r>
            <a:r>
              <a:rPr lang="pt-BR" b="1" dirty="0">
                <a:solidFill>
                  <a:srgbClr val="002060"/>
                </a:solidFill>
              </a:rPr>
              <a:t>- ETAPA DIAGNÓSTICO</a:t>
            </a:r>
          </a:p>
        </p:txBody>
      </p:sp>
      <p:graphicFrame>
        <p:nvGraphicFramePr>
          <p:cNvPr id="5" name="Tabela 4"/>
          <p:cNvGraphicFramePr>
            <a:graphicFrameLocks noGrp="1"/>
          </p:cNvGraphicFramePr>
          <p:nvPr>
            <p:extLst>
              <p:ext uri="{D42A27DB-BD31-4B8C-83A1-F6EECF244321}">
                <p14:modId xmlns:p14="http://schemas.microsoft.com/office/powerpoint/2010/main" val="2090574929"/>
              </p:ext>
            </p:extLst>
          </p:nvPr>
        </p:nvGraphicFramePr>
        <p:xfrm>
          <a:off x="834562" y="1628800"/>
          <a:ext cx="8129926" cy="5040559"/>
        </p:xfrm>
        <a:graphic>
          <a:graphicData uri="http://schemas.openxmlformats.org/drawingml/2006/table">
            <a:tbl>
              <a:tblPr firstRow="1" firstCol="1" bandRow="1">
                <a:tableStyleId>{5C22544A-7EE6-4342-B048-85BDC9FD1C3A}</a:tableStyleId>
              </a:tblPr>
              <a:tblGrid>
                <a:gridCol w="1789552"/>
                <a:gridCol w="6340374"/>
              </a:tblGrid>
              <a:tr h="423372">
                <a:tc>
                  <a:txBody>
                    <a:bodyPr/>
                    <a:lstStyle/>
                    <a:p>
                      <a:pPr>
                        <a:spcAft>
                          <a:spcPts val="0"/>
                        </a:spcAft>
                      </a:pPr>
                      <a:r>
                        <a:rPr lang="pt-BR" sz="1600" dirty="0">
                          <a:effectLst/>
                        </a:rPr>
                        <a:t>12h30-14h00</a:t>
                      </a:r>
                      <a:endParaRPr lang="pt-BR" sz="1600" dirty="0">
                        <a:solidFill>
                          <a:srgbClr val="000000"/>
                        </a:solidFill>
                        <a:effectLst/>
                        <a:latin typeface="Cambria"/>
                        <a:ea typeface="MS Gothic"/>
                        <a:cs typeface="Times New Roman"/>
                      </a:endParaRPr>
                    </a:p>
                  </a:txBody>
                  <a:tcPr marL="29178" marR="29178" marT="0" marB="0" anchor="ctr">
                    <a:solidFill>
                      <a:schemeClr val="tx2">
                        <a:lumMod val="40000"/>
                        <a:lumOff val="60000"/>
                      </a:schemeClr>
                    </a:solidFill>
                  </a:tcPr>
                </a:tc>
                <a:tc>
                  <a:txBody>
                    <a:bodyPr/>
                    <a:lstStyle/>
                    <a:p>
                      <a:pPr>
                        <a:spcAft>
                          <a:spcPts val="0"/>
                        </a:spcAft>
                      </a:pPr>
                      <a:r>
                        <a:rPr lang="pt-BR" sz="1600" dirty="0">
                          <a:effectLst/>
                        </a:rPr>
                        <a:t>Almoço</a:t>
                      </a:r>
                      <a:endParaRPr lang="pt-BR" sz="1600" dirty="0">
                        <a:solidFill>
                          <a:srgbClr val="000000"/>
                        </a:solidFill>
                        <a:effectLst/>
                        <a:latin typeface="Cambria"/>
                        <a:ea typeface="MS Gothic"/>
                        <a:cs typeface="Times New Roman"/>
                      </a:endParaRPr>
                    </a:p>
                  </a:txBody>
                  <a:tcPr marL="29178" marR="29178" marT="0" marB="0" anchor="ctr">
                    <a:solidFill>
                      <a:schemeClr val="tx2">
                        <a:lumMod val="40000"/>
                        <a:lumOff val="60000"/>
                      </a:schemeClr>
                    </a:solidFill>
                  </a:tcPr>
                </a:tc>
              </a:tr>
              <a:tr h="350119">
                <a:tc>
                  <a:txBody>
                    <a:bodyPr/>
                    <a:lstStyle/>
                    <a:p>
                      <a:pPr>
                        <a:spcAft>
                          <a:spcPts val="0"/>
                        </a:spcAft>
                      </a:pPr>
                      <a:r>
                        <a:rPr lang="pt-BR" sz="1800" dirty="0">
                          <a:effectLst/>
                        </a:rPr>
                        <a:t>Horário</a:t>
                      </a:r>
                      <a:endParaRPr lang="pt-BR" sz="1800" dirty="0">
                        <a:solidFill>
                          <a:srgbClr val="000000"/>
                        </a:solidFill>
                        <a:effectLst/>
                        <a:latin typeface="Cambria"/>
                        <a:ea typeface="MS Gothic"/>
                        <a:cs typeface="Times New Roman"/>
                      </a:endParaRPr>
                    </a:p>
                  </a:txBody>
                  <a:tcPr marL="29178" marR="2917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kern="1200" dirty="0">
                          <a:solidFill>
                            <a:schemeClr val="lt1"/>
                          </a:solidFill>
                          <a:effectLst/>
                          <a:latin typeface="+mn-lt"/>
                          <a:ea typeface="+mn-ea"/>
                          <a:cs typeface="+mn-cs"/>
                        </a:rPr>
                        <a:t>Atividade</a:t>
                      </a:r>
                    </a:p>
                  </a:txBody>
                  <a:tcPr marL="29178" marR="29178" marT="0" marB="0" anchor="ctr">
                    <a:solidFill>
                      <a:schemeClr val="accent1"/>
                    </a:solidFill>
                  </a:tcPr>
                </a:tc>
              </a:tr>
              <a:tr h="2641754">
                <a:tc>
                  <a:txBody>
                    <a:bodyPr/>
                    <a:lstStyle/>
                    <a:p>
                      <a:pPr>
                        <a:spcAft>
                          <a:spcPts val="0"/>
                        </a:spcAft>
                      </a:pPr>
                      <a:r>
                        <a:rPr lang="pt-BR" sz="1800" dirty="0" smtClean="0">
                          <a:effectLst/>
                        </a:rPr>
                        <a:t>14h00-15h30</a:t>
                      </a:r>
                      <a:endParaRPr lang="pt-BR" sz="1800" dirty="0">
                        <a:solidFill>
                          <a:srgbClr val="000000"/>
                        </a:solidFill>
                        <a:effectLst/>
                        <a:latin typeface="Cambria"/>
                        <a:ea typeface="MS Gothic"/>
                        <a:cs typeface="Times New Roman"/>
                      </a:endParaRPr>
                    </a:p>
                  </a:txBody>
                  <a:tcPr marL="29178" marR="29178" marT="0" marB="0" anchor="ctr"/>
                </a:tc>
                <a:tc>
                  <a:txBody>
                    <a:bodyPr/>
                    <a:lstStyle/>
                    <a:p>
                      <a:pPr marL="342900" lvl="0" indent="-342900">
                        <a:lnSpc>
                          <a:spcPct val="115000"/>
                        </a:lnSpc>
                        <a:spcAft>
                          <a:spcPts val="0"/>
                        </a:spcAft>
                        <a:buFont typeface="Symbol"/>
                        <a:buChar char=""/>
                      </a:pPr>
                      <a:r>
                        <a:rPr lang="pt-BR" sz="1800" dirty="0" smtClean="0">
                          <a:effectLst/>
                        </a:rPr>
                        <a:t>Breve </a:t>
                      </a:r>
                      <a:r>
                        <a:rPr lang="pt-BR" sz="1800" dirty="0">
                          <a:effectLst/>
                        </a:rPr>
                        <a:t>apresentação da dinâmica e </a:t>
                      </a:r>
                      <a:r>
                        <a:rPr lang="pt-BR" sz="1800" dirty="0" smtClean="0">
                          <a:effectLst/>
                        </a:rPr>
                        <a:t>organização</a:t>
                      </a:r>
                    </a:p>
                    <a:p>
                      <a:pPr marL="342900" lvl="0" indent="-342900">
                        <a:lnSpc>
                          <a:spcPct val="115000"/>
                        </a:lnSpc>
                        <a:spcAft>
                          <a:spcPts val="0"/>
                        </a:spcAft>
                        <a:buFont typeface="Symbol"/>
                        <a:buChar char=""/>
                      </a:pPr>
                      <a:r>
                        <a:rPr lang="pt-BR" sz="1800" dirty="0" smtClean="0">
                          <a:effectLst/>
                        </a:rPr>
                        <a:t>Discussão em grupos a partir das questões: </a:t>
                      </a:r>
                    </a:p>
                    <a:p>
                      <a:pPr marL="457200" marR="0" lvl="1" indent="0" algn="l" defTabSz="914400" rtl="0" eaLnBrk="1" fontAlgn="auto" latinLnBrk="0" hangingPunct="1">
                        <a:lnSpc>
                          <a:spcPct val="115000"/>
                        </a:lnSpc>
                        <a:spcBef>
                          <a:spcPts val="0"/>
                        </a:spcBef>
                        <a:spcAft>
                          <a:spcPts val="0"/>
                        </a:spcAft>
                        <a:buClrTx/>
                        <a:buSzTx/>
                        <a:buFont typeface="Symbol"/>
                        <a:buNone/>
                        <a:tabLst/>
                        <a:defRPr/>
                      </a:pPr>
                      <a:r>
                        <a:rPr lang="pt-BR" sz="1800" dirty="0" smtClean="0">
                          <a:latin typeface="+mj-lt"/>
                        </a:rPr>
                        <a:t>Quais são e onde estão as ameaças à UC?                      </a:t>
                      </a:r>
                      <a:r>
                        <a:rPr lang="pt-BR" sz="1800" baseline="0" dirty="0" smtClean="0">
                          <a:latin typeface="+mj-lt"/>
                        </a:rPr>
                        <a:t>                                                  </a:t>
                      </a:r>
                      <a:r>
                        <a:rPr lang="pt-BR" sz="1800" dirty="0" smtClean="0">
                          <a:latin typeface="+mj-lt"/>
                        </a:rPr>
                        <a:t>Quais são e onde estão as potencialidades UC? </a:t>
                      </a:r>
                    </a:p>
                    <a:p>
                      <a:pPr marL="457200" marR="0" lvl="1" indent="0" algn="l" defTabSz="914400" rtl="0" eaLnBrk="1" fontAlgn="auto" latinLnBrk="0" hangingPunct="1">
                        <a:lnSpc>
                          <a:spcPct val="115000"/>
                        </a:lnSpc>
                        <a:spcBef>
                          <a:spcPts val="0"/>
                        </a:spcBef>
                        <a:spcAft>
                          <a:spcPts val="0"/>
                        </a:spcAft>
                        <a:buClrTx/>
                        <a:buSzTx/>
                        <a:buFont typeface="Symbol"/>
                        <a:buNone/>
                        <a:tabLst/>
                        <a:defRPr/>
                      </a:pPr>
                      <a:r>
                        <a:rPr lang="pt-BR" sz="1800" dirty="0" smtClean="0">
                          <a:latin typeface="+mj-lt"/>
                        </a:rPr>
                        <a:t>Como  você quer que a UC esteja daqui a 5 anos?</a:t>
                      </a:r>
                      <a:endParaRPr lang="pt-BR" sz="1800" dirty="0">
                        <a:effectLst/>
                      </a:endParaRPr>
                    </a:p>
                    <a:p>
                      <a:pPr marL="342900" lvl="0" indent="-342900">
                        <a:lnSpc>
                          <a:spcPct val="115000"/>
                        </a:lnSpc>
                        <a:spcAft>
                          <a:spcPts val="0"/>
                        </a:spcAft>
                        <a:buFont typeface="Symbol"/>
                        <a:buChar char=""/>
                      </a:pPr>
                      <a:r>
                        <a:rPr lang="pt-BR" sz="1800" dirty="0" smtClean="0">
                          <a:effectLst/>
                        </a:rPr>
                        <a:t>Coleta </a:t>
                      </a:r>
                      <a:r>
                        <a:rPr lang="pt-BR" sz="1800" dirty="0">
                          <a:effectLst/>
                        </a:rPr>
                        <a:t>de </a:t>
                      </a:r>
                      <a:r>
                        <a:rPr lang="pt-BR" sz="1800" dirty="0" smtClean="0">
                          <a:effectLst/>
                        </a:rPr>
                        <a:t>contribuições</a:t>
                      </a:r>
                      <a:endParaRPr lang="pt-BR" sz="1800" dirty="0">
                        <a:effectLst/>
                      </a:endParaRPr>
                    </a:p>
                  </a:txBody>
                  <a:tcPr marL="29178" marR="29178" marT="0" marB="0" anchor="ctr"/>
                </a:tc>
              </a:tr>
              <a:tr h="969068">
                <a:tc>
                  <a:txBody>
                    <a:bodyPr/>
                    <a:lstStyle/>
                    <a:p>
                      <a:pPr>
                        <a:spcAft>
                          <a:spcPts val="0"/>
                        </a:spcAft>
                      </a:pPr>
                      <a:r>
                        <a:rPr lang="pt-BR" sz="1800" dirty="0" smtClean="0">
                          <a:effectLst/>
                        </a:rPr>
                        <a:t>15h30-16h45</a:t>
                      </a:r>
                      <a:endParaRPr lang="pt-BR" sz="1800" dirty="0">
                        <a:solidFill>
                          <a:srgbClr val="000000"/>
                        </a:solidFill>
                        <a:effectLst/>
                        <a:latin typeface="Cambria"/>
                        <a:ea typeface="MS Gothic"/>
                        <a:cs typeface="Times New Roman"/>
                      </a:endParaRPr>
                    </a:p>
                  </a:txBody>
                  <a:tcPr marL="29178" marR="29178" marT="0" marB="0" anchor="ctr"/>
                </a:tc>
                <a:tc>
                  <a:txBody>
                    <a:bodyPr/>
                    <a:lstStyle/>
                    <a:p>
                      <a:pPr>
                        <a:spcAft>
                          <a:spcPts val="0"/>
                        </a:spcAft>
                      </a:pPr>
                      <a:r>
                        <a:rPr lang="pt-BR" sz="1800" dirty="0">
                          <a:effectLst/>
                        </a:rPr>
                        <a:t>Socialização das contribuições</a:t>
                      </a:r>
                    </a:p>
                    <a:p>
                      <a:pPr marL="342900" lvl="0" indent="-342900">
                        <a:lnSpc>
                          <a:spcPct val="115000"/>
                        </a:lnSpc>
                        <a:spcAft>
                          <a:spcPts val="0"/>
                        </a:spcAft>
                        <a:buFont typeface="Symbol"/>
                        <a:buChar char=""/>
                      </a:pPr>
                      <a:r>
                        <a:rPr lang="pt-BR" sz="1800" dirty="0">
                          <a:effectLst/>
                        </a:rPr>
                        <a:t>Apresentação do resultado de cada um dos temas por UC</a:t>
                      </a:r>
                      <a:endParaRPr lang="pt-BR" sz="1800" dirty="0">
                        <a:solidFill>
                          <a:srgbClr val="000000"/>
                        </a:solidFill>
                        <a:effectLst/>
                        <a:latin typeface="Arial"/>
                        <a:ea typeface="Arial"/>
                        <a:cs typeface="Times New Roman"/>
                      </a:endParaRPr>
                    </a:p>
                  </a:txBody>
                  <a:tcPr marL="29178" marR="29178" marT="0" marB="0" anchor="ctr"/>
                </a:tc>
              </a:tr>
              <a:tr h="656246">
                <a:tc>
                  <a:txBody>
                    <a:bodyPr/>
                    <a:lstStyle/>
                    <a:p>
                      <a:pPr>
                        <a:spcAft>
                          <a:spcPts val="0"/>
                        </a:spcAft>
                      </a:pPr>
                      <a:r>
                        <a:rPr lang="pt-BR" sz="1800" dirty="0" smtClean="0">
                          <a:effectLst/>
                        </a:rPr>
                        <a:t>16h45-17h00</a:t>
                      </a:r>
                      <a:endParaRPr lang="pt-BR" sz="1800" dirty="0">
                        <a:solidFill>
                          <a:srgbClr val="000000"/>
                        </a:solidFill>
                        <a:effectLst/>
                        <a:latin typeface="Cambria"/>
                        <a:ea typeface="MS Gothic"/>
                        <a:cs typeface="Times New Roman"/>
                      </a:endParaRPr>
                    </a:p>
                  </a:txBody>
                  <a:tcPr marL="29178" marR="29178" marT="0" marB="0" anchor="ctr"/>
                </a:tc>
                <a:tc>
                  <a:txBody>
                    <a:bodyPr/>
                    <a:lstStyle/>
                    <a:p>
                      <a:pPr>
                        <a:spcAft>
                          <a:spcPts val="0"/>
                        </a:spcAft>
                      </a:pPr>
                      <a:r>
                        <a:rPr lang="pt-BR" sz="1800" dirty="0">
                          <a:effectLst/>
                        </a:rPr>
                        <a:t>Encerramento</a:t>
                      </a:r>
                    </a:p>
                    <a:p>
                      <a:pPr marL="342900" lvl="0" indent="-342900">
                        <a:lnSpc>
                          <a:spcPct val="115000"/>
                        </a:lnSpc>
                        <a:spcAft>
                          <a:spcPts val="0"/>
                        </a:spcAft>
                        <a:buFont typeface="Symbol"/>
                        <a:buChar char=""/>
                      </a:pPr>
                      <a:r>
                        <a:rPr lang="pt-BR" sz="1800" dirty="0">
                          <a:effectLst/>
                        </a:rPr>
                        <a:t>Acordo para a realização do 2º encontro</a:t>
                      </a:r>
                      <a:endParaRPr lang="pt-BR" sz="1800" dirty="0">
                        <a:solidFill>
                          <a:srgbClr val="000000"/>
                        </a:solidFill>
                        <a:effectLst/>
                        <a:latin typeface="Arial"/>
                        <a:ea typeface="Arial"/>
                        <a:cs typeface="Times New Roman"/>
                      </a:endParaRPr>
                    </a:p>
                  </a:txBody>
                  <a:tcPr marL="29178" marR="29178" marT="0" marB="0" anchor="ctr"/>
                </a:tc>
              </a:tr>
            </a:tbl>
          </a:graphicData>
        </a:graphic>
      </p:graphicFrame>
      <p:sp>
        <p:nvSpPr>
          <p:cNvPr id="6"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PROGRAMAÇÃO</a:t>
            </a:r>
          </a:p>
        </p:txBody>
      </p:sp>
      <p:cxnSp>
        <p:nvCxnSpPr>
          <p:cNvPr id="8"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3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2647"/>
            <a:ext cx="9144000" cy="1323439"/>
          </a:xfrm>
          <a:prstGeom prst="rect">
            <a:avLst/>
          </a:prstGeom>
          <a:solidFill>
            <a:schemeClr val="accent6">
              <a:lumMod val="20000"/>
              <a:lumOff val="80000"/>
            </a:schemeClr>
          </a:solidFill>
        </p:spPr>
        <p:txBody>
          <a:bodyPr wrap="square" rtlCol="0">
            <a:spAutoFit/>
          </a:bodyPr>
          <a:lstStyle/>
          <a:p>
            <a:pPr algn="ctr"/>
            <a:r>
              <a:rPr lang="pt-BR" sz="4000" b="1" dirty="0" smtClean="0">
                <a:solidFill>
                  <a:schemeClr val="accent1">
                    <a:lumMod val="75000"/>
                  </a:schemeClr>
                </a:solidFill>
              </a:rPr>
              <a:t>Concepção Metodológica da Participação Social nos Planos de Manejo</a:t>
            </a:r>
          </a:p>
        </p:txBody>
      </p:sp>
      <p:pic>
        <p:nvPicPr>
          <p:cNvPr id="5" name="Imagem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7281" y="4498415"/>
            <a:ext cx="2301183" cy="2245057"/>
          </a:xfrm>
          <a:prstGeom prst="rect">
            <a:avLst/>
          </a:prstGeom>
        </p:spPr>
      </p:pic>
    </p:spTree>
    <p:extLst>
      <p:ext uri="{BB962C8B-B14F-4D97-AF65-F5344CB8AC3E}">
        <p14:creationId xmlns:p14="http://schemas.microsoft.com/office/powerpoint/2010/main" val="2194924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043009"/>
            <a:ext cx="9144000" cy="892552"/>
          </a:xfrm>
          <a:prstGeom prst="rect">
            <a:avLst/>
          </a:prstGeom>
          <a:solidFill>
            <a:schemeClr val="accent5">
              <a:lumMod val="20000"/>
              <a:lumOff val="80000"/>
            </a:schemeClr>
          </a:solidFill>
        </p:spPr>
        <p:txBody>
          <a:bodyPr wrap="square">
            <a:spAutoFit/>
          </a:bodyPr>
          <a:lstStyle/>
          <a:p>
            <a:r>
              <a:rPr lang="pt-BR" sz="2000" b="1" dirty="0">
                <a:solidFill>
                  <a:srgbClr val="C0504D">
                    <a:lumMod val="75000"/>
                  </a:srgbClr>
                </a:solidFill>
              </a:rPr>
              <a:t>Participação</a:t>
            </a:r>
            <a:r>
              <a:rPr lang="pt-BR" sz="2000" dirty="0">
                <a:solidFill>
                  <a:srgbClr val="C0504D">
                    <a:lumMod val="75000"/>
                  </a:srgbClr>
                </a:solidFill>
              </a:rPr>
              <a:t> </a:t>
            </a:r>
            <a:r>
              <a:rPr lang="pt-BR" sz="2000" b="1" dirty="0">
                <a:solidFill>
                  <a:srgbClr val="C0504D">
                    <a:lumMod val="75000"/>
                  </a:srgbClr>
                </a:solidFill>
              </a:rPr>
              <a:t>em todos os níveis </a:t>
            </a:r>
            <a:r>
              <a:rPr lang="pt-BR" sz="1600" dirty="0">
                <a:solidFill>
                  <a:prstClr val="black"/>
                </a:solidFill>
              </a:rPr>
              <a:t>(interno e </a:t>
            </a:r>
            <a:r>
              <a:rPr lang="pt-BR" sz="1600" dirty="0" smtClean="0">
                <a:solidFill>
                  <a:prstClr val="black"/>
                </a:solidFill>
              </a:rPr>
              <a:t>externo) </a:t>
            </a:r>
            <a:r>
              <a:rPr lang="pt-BR" sz="2000" b="1" dirty="0" smtClean="0">
                <a:solidFill>
                  <a:srgbClr val="C0504D">
                    <a:lumMod val="75000"/>
                  </a:srgbClr>
                </a:solidFill>
              </a:rPr>
              <a:t>e momentos</a:t>
            </a:r>
            <a:r>
              <a:rPr lang="pt-BR" sz="1600" dirty="0" smtClean="0">
                <a:solidFill>
                  <a:prstClr val="black"/>
                </a:solidFill>
              </a:rPr>
              <a:t>, </a:t>
            </a:r>
            <a:r>
              <a:rPr lang="pt-BR" sz="1600" dirty="0">
                <a:solidFill>
                  <a:prstClr val="black"/>
                </a:solidFill>
              </a:rPr>
              <a:t>tendo os espaços dos Conselhos Gestores e das reuniões do grupo de trabalho como fóruns de participação ampliada, para a sociedade civil e técnicos do </a:t>
            </a:r>
            <a:r>
              <a:rPr lang="pt-BR" sz="1600" dirty="0" smtClean="0">
                <a:solidFill>
                  <a:prstClr val="black"/>
                </a:solidFill>
              </a:rPr>
              <a:t>Sistema Ambiental Paulista.</a:t>
            </a:r>
            <a:endParaRPr lang="pt-BR" sz="1600" dirty="0">
              <a:solidFill>
                <a:prstClr val="black"/>
              </a:solidFill>
            </a:endParaRPr>
          </a:p>
        </p:txBody>
      </p:sp>
      <p:sp>
        <p:nvSpPr>
          <p:cNvPr id="4" name="Retângulo 3"/>
          <p:cNvSpPr/>
          <p:nvPr/>
        </p:nvSpPr>
        <p:spPr>
          <a:xfrm>
            <a:off x="0" y="2080936"/>
            <a:ext cx="9144000" cy="892552"/>
          </a:xfrm>
          <a:prstGeom prst="rect">
            <a:avLst/>
          </a:prstGeom>
          <a:solidFill>
            <a:schemeClr val="accent5">
              <a:lumMod val="20000"/>
              <a:lumOff val="80000"/>
            </a:schemeClr>
          </a:solidFill>
        </p:spPr>
        <p:txBody>
          <a:bodyPr wrap="square">
            <a:spAutoFit/>
          </a:bodyPr>
          <a:lstStyle/>
          <a:p>
            <a:r>
              <a:rPr lang="pt-BR" sz="1400" dirty="0" smtClean="0">
                <a:solidFill>
                  <a:prstClr val="black"/>
                </a:solidFill>
              </a:rPr>
              <a:t>Oferecimento de </a:t>
            </a:r>
            <a:r>
              <a:rPr lang="pt-BR" sz="2000" b="1" dirty="0" smtClean="0">
                <a:solidFill>
                  <a:srgbClr val="C0504D">
                    <a:lumMod val="75000"/>
                  </a:srgbClr>
                </a:solidFill>
              </a:rPr>
              <a:t>orientação, condições e oportunidades </a:t>
            </a:r>
            <a:r>
              <a:rPr lang="pt-BR" sz="1600" dirty="0">
                <a:solidFill>
                  <a:prstClr val="black"/>
                </a:solidFill>
              </a:rPr>
              <a:t>aos atores sociais inseridos no território das Unidades de Conservação para contribuírem e fazerem observações aos conteúdos dos Planos de Manejo; a partir de definições claras da forma de acolher e encaminhar os apontamentos realizados.</a:t>
            </a:r>
          </a:p>
        </p:txBody>
      </p:sp>
      <p:sp>
        <p:nvSpPr>
          <p:cNvPr id="5" name="Retângulo 4"/>
          <p:cNvSpPr/>
          <p:nvPr/>
        </p:nvSpPr>
        <p:spPr>
          <a:xfrm>
            <a:off x="0" y="3118863"/>
            <a:ext cx="9144000" cy="892552"/>
          </a:xfrm>
          <a:prstGeom prst="rect">
            <a:avLst/>
          </a:prstGeom>
          <a:solidFill>
            <a:schemeClr val="accent5">
              <a:lumMod val="20000"/>
              <a:lumOff val="80000"/>
            </a:schemeClr>
          </a:solidFill>
        </p:spPr>
        <p:txBody>
          <a:bodyPr wrap="square">
            <a:spAutoFit/>
          </a:bodyPr>
          <a:lstStyle/>
          <a:p>
            <a:r>
              <a:rPr lang="pt-BR" sz="2000" b="1" dirty="0">
                <a:solidFill>
                  <a:srgbClr val="C0504D">
                    <a:lumMod val="75000"/>
                  </a:srgbClr>
                </a:solidFill>
              </a:rPr>
              <a:t>Garantia de pluralidade e respeito às condições </a:t>
            </a:r>
            <a:r>
              <a:rPr lang="pt-BR" sz="2000" b="1" dirty="0" smtClean="0">
                <a:solidFill>
                  <a:srgbClr val="C0504D">
                    <a:lumMod val="75000"/>
                  </a:srgbClr>
                </a:solidFill>
              </a:rPr>
              <a:t>de </a:t>
            </a:r>
            <a:r>
              <a:rPr lang="pt-BR" sz="2000" b="1" dirty="0">
                <a:solidFill>
                  <a:srgbClr val="C0504D">
                    <a:lumMod val="75000"/>
                  </a:srgbClr>
                </a:solidFill>
              </a:rPr>
              <a:t>participação</a:t>
            </a:r>
            <a:r>
              <a:rPr lang="pt-BR" sz="1600" b="1" dirty="0">
                <a:solidFill>
                  <a:prstClr val="black"/>
                </a:solidFill>
              </a:rPr>
              <a:t> </a:t>
            </a:r>
            <a:r>
              <a:rPr lang="pt-BR" sz="1600" dirty="0">
                <a:solidFill>
                  <a:prstClr val="black"/>
                </a:solidFill>
              </a:rPr>
              <a:t>(logística, cognitiva, perceptiva) </a:t>
            </a:r>
            <a:r>
              <a:rPr lang="pt-BR" sz="1600" dirty="0" smtClean="0">
                <a:solidFill>
                  <a:prstClr val="black"/>
                </a:solidFill>
              </a:rPr>
              <a:t>de </a:t>
            </a:r>
            <a:r>
              <a:rPr lang="pt-BR" sz="1600" dirty="0">
                <a:solidFill>
                  <a:prstClr val="black"/>
                </a:solidFill>
              </a:rPr>
              <a:t>grupos mais vulneráveis e de diferentes segmentos setoriais, visando dirimir possíveis assimetrias e democratizar o acesso e a participação durante todo o processo.</a:t>
            </a:r>
          </a:p>
        </p:txBody>
      </p:sp>
      <p:sp>
        <p:nvSpPr>
          <p:cNvPr id="6" name="Retângulo 5"/>
          <p:cNvSpPr/>
          <p:nvPr/>
        </p:nvSpPr>
        <p:spPr>
          <a:xfrm>
            <a:off x="0" y="4156790"/>
            <a:ext cx="9144000" cy="954107"/>
          </a:xfrm>
          <a:prstGeom prst="rect">
            <a:avLst/>
          </a:prstGeom>
          <a:solidFill>
            <a:schemeClr val="accent5">
              <a:lumMod val="20000"/>
              <a:lumOff val="80000"/>
            </a:schemeClr>
          </a:solidFill>
        </p:spPr>
        <p:txBody>
          <a:bodyPr wrap="square">
            <a:spAutoFit/>
          </a:bodyPr>
          <a:lstStyle/>
          <a:p>
            <a:r>
              <a:rPr lang="pt-BR" sz="2000" b="1" dirty="0">
                <a:solidFill>
                  <a:srgbClr val="C0504D">
                    <a:lumMod val="75000"/>
                  </a:srgbClr>
                </a:solidFill>
              </a:rPr>
              <a:t>Reconhecimento de que os conteúdos </a:t>
            </a:r>
            <a:r>
              <a:rPr lang="pt-BR" sz="1600" dirty="0">
                <a:solidFill>
                  <a:prstClr val="black"/>
                </a:solidFill>
              </a:rPr>
              <a:t>que serão apresentados em cada uma das fases e etapas dos Planos de Manejo </a:t>
            </a:r>
            <a:r>
              <a:rPr lang="pt-BR" sz="2000" b="1" dirty="0">
                <a:solidFill>
                  <a:srgbClr val="C0504D">
                    <a:lumMod val="75000"/>
                  </a:srgbClr>
                </a:solidFill>
              </a:rPr>
              <a:t>são passíveis de complementação </a:t>
            </a:r>
            <a:r>
              <a:rPr lang="pt-BR" sz="1600" dirty="0">
                <a:solidFill>
                  <a:prstClr val="black"/>
                </a:solidFill>
              </a:rPr>
              <a:t>e contribuições coletadas a partir do processo de participação social.</a:t>
            </a:r>
          </a:p>
        </p:txBody>
      </p:sp>
      <p:sp>
        <p:nvSpPr>
          <p:cNvPr id="7" name="Retângulo 6"/>
          <p:cNvSpPr/>
          <p:nvPr/>
        </p:nvSpPr>
        <p:spPr>
          <a:xfrm>
            <a:off x="0" y="5256272"/>
            <a:ext cx="9144000" cy="646331"/>
          </a:xfrm>
          <a:prstGeom prst="rect">
            <a:avLst/>
          </a:prstGeom>
          <a:solidFill>
            <a:schemeClr val="accent5">
              <a:lumMod val="20000"/>
              <a:lumOff val="80000"/>
            </a:schemeClr>
          </a:solidFill>
        </p:spPr>
        <p:txBody>
          <a:bodyPr wrap="square">
            <a:spAutoFit/>
          </a:bodyPr>
          <a:lstStyle/>
          <a:p>
            <a:r>
              <a:rPr lang="pt-BR" sz="2000" b="1" dirty="0">
                <a:solidFill>
                  <a:srgbClr val="C0504D">
                    <a:lumMod val="75000"/>
                  </a:srgbClr>
                </a:solidFill>
              </a:rPr>
              <a:t>Esclarecimento sobre os momentos e instâncias de Consulta Pública </a:t>
            </a:r>
            <a:r>
              <a:rPr lang="pt-BR" sz="1600" dirty="0">
                <a:solidFill>
                  <a:prstClr val="black"/>
                </a:solidFill>
              </a:rPr>
              <a:t>a que estão sujeitos os Planos de Manejo, em cada um dos quais poderá haver ajustes e/ou alterações em seu conteúdo.</a:t>
            </a:r>
          </a:p>
        </p:txBody>
      </p:sp>
      <p:sp>
        <p:nvSpPr>
          <p:cNvPr id="8" name="Retângulo 7"/>
          <p:cNvSpPr/>
          <p:nvPr/>
        </p:nvSpPr>
        <p:spPr>
          <a:xfrm>
            <a:off x="0" y="6047980"/>
            <a:ext cx="9144000" cy="646331"/>
          </a:xfrm>
          <a:prstGeom prst="rect">
            <a:avLst/>
          </a:prstGeom>
          <a:solidFill>
            <a:schemeClr val="accent5">
              <a:lumMod val="20000"/>
              <a:lumOff val="80000"/>
            </a:schemeClr>
          </a:solidFill>
        </p:spPr>
        <p:txBody>
          <a:bodyPr wrap="square">
            <a:spAutoFit/>
          </a:bodyPr>
          <a:lstStyle/>
          <a:p>
            <a:r>
              <a:rPr lang="pt-BR" sz="2000" b="1" dirty="0">
                <a:solidFill>
                  <a:srgbClr val="C0504D">
                    <a:lumMod val="75000"/>
                  </a:srgbClr>
                </a:solidFill>
              </a:rPr>
              <a:t>Definição de papéis </a:t>
            </a:r>
            <a:r>
              <a:rPr lang="pt-BR" sz="1600" dirty="0">
                <a:solidFill>
                  <a:prstClr val="black"/>
                </a:solidFill>
              </a:rPr>
              <a:t>de todos os envolvidos: Comitê de Integração dos Planos de Manejo, GT de Participação Social, Pontos focais do IF/FF, Pesquisadores, atores sociais.</a:t>
            </a:r>
          </a:p>
        </p:txBody>
      </p:sp>
      <p:sp>
        <p:nvSpPr>
          <p:cNvPr id="10" name="CaixaDeTexto 9"/>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DIRETRIZES QUE ORIENTAM A ELABORAÇÃO DA METODOLOGIA</a:t>
            </a:r>
          </a:p>
        </p:txBody>
      </p:sp>
      <p:cxnSp>
        <p:nvCxnSpPr>
          <p:cNvPr id="11" name="Conector reto 10"/>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1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ETAPAS NA ELABORAÇÃO DOS PLANOS DE MANEJO</a:t>
            </a:r>
          </a:p>
        </p:txBody>
      </p:sp>
      <p:cxnSp>
        <p:nvCxnSpPr>
          <p:cNvPr id="3" name="Conector reto 2"/>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Grupo 3"/>
          <p:cNvGrpSpPr/>
          <p:nvPr/>
        </p:nvGrpSpPr>
        <p:grpSpPr>
          <a:xfrm>
            <a:off x="1015925" y="1646585"/>
            <a:ext cx="6825546" cy="986548"/>
            <a:chOff x="0" y="0"/>
            <a:chExt cx="6825546" cy="1288075"/>
          </a:xfrm>
        </p:grpSpPr>
        <p:sp>
          <p:nvSpPr>
            <p:cNvPr id="5" name="Retângulo de cantos arredondados 4"/>
            <p:cNvSpPr/>
            <p:nvPr/>
          </p:nvSpPr>
          <p:spPr>
            <a:xfrm>
              <a:off x="0" y="0"/>
              <a:ext cx="6825546" cy="1288075"/>
            </a:xfrm>
            <a:prstGeom prst="roundRect">
              <a:avLst>
                <a:gd name="adj" fmla="val 10000"/>
              </a:avLst>
            </a:prstGeom>
            <a:solidFill>
              <a:srgbClr val="254275">
                <a:alpha val="90000"/>
              </a:srgbClr>
            </a:solidFill>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6" name="Retângulo 5"/>
            <p:cNvSpPr/>
            <p:nvPr/>
          </p:nvSpPr>
          <p:spPr>
            <a:xfrm>
              <a:off x="37726" y="37726"/>
              <a:ext cx="6787820" cy="1212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sz="2000" b="1" dirty="0" smtClean="0">
                  <a:solidFill>
                    <a:prstClr val="white"/>
                  </a:solidFill>
                </a:rPr>
                <a:t>Organização e Planejamento</a:t>
              </a:r>
              <a:endParaRPr lang="pt-BR" sz="2000" b="1" dirty="0">
                <a:solidFill>
                  <a:prstClr val="white"/>
                </a:solidFill>
              </a:endParaRPr>
            </a:p>
          </p:txBody>
        </p:sp>
      </p:grpSp>
      <p:grpSp>
        <p:nvGrpSpPr>
          <p:cNvPr id="10" name="Grupo 9"/>
          <p:cNvGrpSpPr/>
          <p:nvPr/>
        </p:nvGrpSpPr>
        <p:grpSpPr>
          <a:xfrm>
            <a:off x="1015925" y="2921630"/>
            <a:ext cx="6825546" cy="1591589"/>
            <a:chOff x="1134747" y="3044542"/>
            <a:chExt cx="6825546" cy="1288075"/>
          </a:xfrm>
          <a:solidFill>
            <a:schemeClr val="accent1">
              <a:lumMod val="75000"/>
            </a:schemeClr>
          </a:solidFill>
        </p:grpSpPr>
        <p:sp>
          <p:nvSpPr>
            <p:cNvPr id="11" name="Retângulo de cantos arredondados 10"/>
            <p:cNvSpPr/>
            <p:nvPr/>
          </p:nvSpPr>
          <p:spPr>
            <a:xfrm>
              <a:off x="1134747" y="3044542"/>
              <a:ext cx="6825546" cy="1288075"/>
            </a:xfrm>
            <a:prstGeom prst="roundRect">
              <a:avLst>
                <a:gd name="adj" fmla="val 10000"/>
              </a:avLst>
            </a:prstGeom>
            <a:grpFill/>
          </p:spPr>
          <p:style>
            <a:lnRef idx="2">
              <a:schemeClr val="lt1">
                <a:hueOff val="0"/>
                <a:satOff val="0"/>
                <a:lumOff val="0"/>
                <a:alphaOff val="0"/>
              </a:schemeClr>
            </a:lnRef>
            <a:fillRef idx="1">
              <a:schemeClr val="accent5">
                <a:alpha val="90000"/>
                <a:hueOff val="0"/>
                <a:satOff val="0"/>
                <a:lumOff val="0"/>
                <a:alphaOff val="-26667"/>
              </a:schemeClr>
            </a:fillRef>
            <a:effectRef idx="0">
              <a:schemeClr val="accent5">
                <a:alpha val="90000"/>
                <a:hueOff val="0"/>
                <a:satOff val="0"/>
                <a:lumOff val="0"/>
                <a:alphaOff val="-26667"/>
              </a:schemeClr>
            </a:effectRef>
            <a:fontRef idx="minor">
              <a:schemeClr val="lt1"/>
            </a:fontRef>
          </p:style>
        </p:sp>
        <p:sp>
          <p:nvSpPr>
            <p:cNvPr id="12" name="Retângulo 11"/>
            <p:cNvSpPr/>
            <p:nvPr/>
          </p:nvSpPr>
          <p:spPr>
            <a:xfrm>
              <a:off x="1172473" y="3082268"/>
              <a:ext cx="6728725" cy="1212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sz="2000" b="1" dirty="0" smtClean="0">
                  <a:solidFill>
                    <a:prstClr val="white"/>
                  </a:solidFill>
                </a:rPr>
                <a:t>Caracterização</a:t>
              </a:r>
            </a:p>
            <a:p>
              <a:pPr algn="ctr" defTabSz="711200">
                <a:lnSpc>
                  <a:spcPct val="90000"/>
                </a:lnSpc>
                <a:spcBef>
                  <a:spcPct val="0"/>
                </a:spcBef>
                <a:spcAft>
                  <a:spcPct val="35000"/>
                </a:spcAft>
              </a:pPr>
              <a:r>
                <a:rPr lang="pt-BR" sz="2000" b="1" dirty="0" smtClean="0">
                  <a:solidFill>
                    <a:prstClr val="white"/>
                  </a:solidFill>
                </a:rPr>
                <a:t>Zoneamento</a:t>
              </a:r>
            </a:p>
            <a:p>
              <a:pPr algn="ctr" defTabSz="711200">
                <a:lnSpc>
                  <a:spcPct val="90000"/>
                </a:lnSpc>
                <a:spcBef>
                  <a:spcPct val="0"/>
                </a:spcBef>
                <a:spcAft>
                  <a:spcPct val="35000"/>
                </a:spcAft>
              </a:pPr>
              <a:r>
                <a:rPr lang="pt-BR" sz="2000" b="1" dirty="0" smtClean="0">
                  <a:solidFill>
                    <a:prstClr val="white"/>
                  </a:solidFill>
                </a:rPr>
                <a:t>Programas de Gestão</a:t>
              </a:r>
              <a:endParaRPr lang="pt-BR" sz="2000" b="1" dirty="0">
                <a:solidFill>
                  <a:prstClr val="white"/>
                </a:solidFill>
              </a:endParaRPr>
            </a:p>
          </p:txBody>
        </p:sp>
      </p:grpSp>
      <p:grpSp>
        <p:nvGrpSpPr>
          <p:cNvPr id="13" name="Grupo 12"/>
          <p:cNvGrpSpPr/>
          <p:nvPr/>
        </p:nvGrpSpPr>
        <p:grpSpPr>
          <a:xfrm>
            <a:off x="1015925" y="4856872"/>
            <a:ext cx="7022396" cy="1236424"/>
            <a:chOff x="1706386" y="4566813"/>
            <a:chExt cx="7022396" cy="1288075"/>
          </a:xfrm>
          <a:solidFill>
            <a:schemeClr val="accent5">
              <a:lumMod val="75000"/>
            </a:schemeClr>
          </a:solidFill>
        </p:grpSpPr>
        <p:sp>
          <p:nvSpPr>
            <p:cNvPr id="14" name="Retângulo de cantos arredondados 13"/>
            <p:cNvSpPr/>
            <p:nvPr/>
          </p:nvSpPr>
          <p:spPr>
            <a:xfrm>
              <a:off x="1706386" y="4566813"/>
              <a:ext cx="6825546" cy="1288075"/>
            </a:xfrm>
            <a:prstGeom prst="roundRect">
              <a:avLst>
                <a:gd name="adj" fmla="val 10000"/>
              </a:avLst>
            </a:prstGeom>
            <a:grpFill/>
          </p:spPr>
          <p:style>
            <a:lnRef idx="2">
              <a:schemeClr val="lt1">
                <a:hueOff val="0"/>
                <a:satOff val="0"/>
                <a:lumOff val="0"/>
                <a:alphaOff val="0"/>
              </a:schemeClr>
            </a:lnRef>
            <a:fillRef idx="1">
              <a:schemeClr val="accent5">
                <a:alpha val="90000"/>
                <a:hueOff val="0"/>
                <a:satOff val="0"/>
                <a:lumOff val="0"/>
                <a:alphaOff val="-40000"/>
              </a:schemeClr>
            </a:fillRef>
            <a:effectRef idx="0">
              <a:schemeClr val="accent5">
                <a:alpha val="90000"/>
                <a:hueOff val="0"/>
                <a:satOff val="0"/>
                <a:lumOff val="0"/>
                <a:alphaOff val="-40000"/>
              </a:schemeClr>
            </a:effectRef>
            <a:fontRef idx="minor">
              <a:schemeClr val="lt1"/>
            </a:fontRef>
          </p:style>
        </p:sp>
        <p:sp>
          <p:nvSpPr>
            <p:cNvPr id="15" name="Retângulo 14"/>
            <p:cNvSpPr/>
            <p:nvPr/>
          </p:nvSpPr>
          <p:spPr>
            <a:xfrm>
              <a:off x="1744112" y="4604539"/>
              <a:ext cx="6984670" cy="12126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sz="2000" b="1" dirty="0" smtClean="0">
                  <a:solidFill>
                    <a:prstClr val="white"/>
                  </a:solidFill>
                </a:rPr>
                <a:t>PROCESSO de aprovação do Plano de Manejo</a:t>
              </a:r>
              <a:endParaRPr lang="pt-BR" sz="2000" b="1" dirty="0">
                <a:solidFill>
                  <a:prstClr val="white"/>
                </a:solidFill>
              </a:endParaRPr>
            </a:p>
          </p:txBody>
        </p:sp>
      </p:grpSp>
      <p:grpSp>
        <p:nvGrpSpPr>
          <p:cNvPr id="16" name="Grupo 15"/>
          <p:cNvGrpSpPr/>
          <p:nvPr/>
        </p:nvGrpSpPr>
        <p:grpSpPr>
          <a:xfrm>
            <a:off x="6403515" y="2333835"/>
            <a:ext cx="837249" cy="837249"/>
            <a:chOff x="5988297" y="986548"/>
            <a:chExt cx="837249" cy="837249"/>
          </a:xfrm>
        </p:grpSpPr>
        <p:sp>
          <p:nvSpPr>
            <p:cNvPr id="17" name="Seta para baixo 16"/>
            <p:cNvSpPr/>
            <p:nvPr/>
          </p:nvSpPr>
          <p:spPr>
            <a:xfrm>
              <a:off x="5988297" y="986548"/>
              <a:ext cx="837249" cy="837249"/>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8" name="Seta para baixo 12"/>
            <p:cNvSpPr/>
            <p:nvPr/>
          </p:nvSpPr>
          <p:spPr>
            <a:xfrm>
              <a:off x="6176678" y="986548"/>
              <a:ext cx="460487" cy="6300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pt-BR" sz="3600">
                <a:solidFill>
                  <a:prstClr val="black">
                    <a:hueOff val="0"/>
                    <a:satOff val="0"/>
                    <a:lumOff val="0"/>
                    <a:alphaOff val="0"/>
                  </a:prstClr>
                </a:solidFill>
              </a:endParaRPr>
            </a:p>
          </p:txBody>
        </p:sp>
      </p:grpSp>
      <p:grpSp>
        <p:nvGrpSpPr>
          <p:cNvPr id="22" name="Grupo 21"/>
          <p:cNvGrpSpPr/>
          <p:nvPr/>
        </p:nvGrpSpPr>
        <p:grpSpPr>
          <a:xfrm>
            <a:off x="6403515" y="4298863"/>
            <a:ext cx="837249" cy="837249"/>
            <a:chOff x="7123044" y="4031091"/>
            <a:chExt cx="837249" cy="837249"/>
          </a:xfrm>
        </p:grpSpPr>
        <p:sp>
          <p:nvSpPr>
            <p:cNvPr id="23" name="Seta para baixo 22"/>
            <p:cNvSpPr/>
            <p:nvPr/>
          </p:nvSpPr>
          <p:spPr>
            <a:xfrm>
              <a:off x="7123044" y="4031091"/>
              <a:ext cx="837249" cy="837249"/>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40000"/>
              </a:schemeClr>
            </a:fillRef>
            <a:effectRef idx="0">
              <a:schemeClr val="accent5">
                <a:alpha val="90000"/>
                <a:tint val="40000"/>
                <a:hueOff val="0"/>
                <a:satOff val="0"/>
                <a:lumOff val="0"/>
                <a:alphaOff val="-40000"/>
              </a:schemeClr>
            </a:effectRef>
            <a:fontRef idx="minor">
              <a:schemeClr val="dk1">
                <a:hueOff val="0"/>
                <a:satOff val="0"/>
                <a:lumOff val="0"/>
                <a:alphaOff val="0"/>
              </a:schemeClr>
            </a:fontRef>
          </p:style>
        </p:sp>
        <p:sp>
          <p:nvSpPr>
            <p:cNvPr id="24" name="Seta para baixo 16"/>
            <p:cNvSpPr/>
            <p:nvPr/>
          </p:nvSpPr>
          <p:spPr>
            <a:xfrm>
              <a:off x="7311425" y="4031091"/>
              <a:ext cx="460487" cy="6300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pt-BR" sz="3600">
                <a:solidFill>
                  <a:prstClr val="black">
                    <a:hueOff val="0"/>
                    <a:satOff val="0"/>
                    <a:lumOff val="0"/>
                    <a:alphaOff val="0"/>
                  </a:prstClr>
                </a:solidFill>
              </a:endParaRPr>
            </a:p>
          </p:txBody>
        </p:sp>
      </p:grpSp>
    </p:spTree>
    <p:extLst>
      <p:ext uri="{BB962C8B-B14F-4D97-AF65-F5344CB8AC3E}">
        <p14:creationId xmlns:p14="http://schemas.microsoft.com/office/powerpoint/2010/main" val="313622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FASE DE CONSULTA PÚBLICA E DELIBERAÇÃO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5" name="Diagrama 4"/>
          <p:cNvGraphicFramePr/>
          <p:nvPr>
            <p:extLst/>
          </p:nvPr>
        </p:nvGraphicFramePr>
        <p:xfrm>
          <a:off x="0" y="1844824"/>
          <a:ext cx="9144000" cy="4797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30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e seta reta 2"/>
          <p:cNvCxnSpPr/>
          <p:nvPr/>
        </p:nvCxnSpPr>
        <p:spPr>
          <a:xfrm>
            <a:off x="0" y="4294377"/>
            <a:ext cx="9144000" cy="11875"/>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upo 5"/>
          <p:cNvGrpSpPr/>
          <p:nvPr/>
        </p:nvGrpSpPr>
        <p:grpSpPr>
          <a:xfrm>
            <a:off x="35496" y="3789040"/>
            <a:ext cx="945000" cy="945000"/>
            <a:chOff x="4317023" y="5417313"/>
            <a:chExt cx="887049" cy="887049"/>
          </a:xfrm>
          <a:solidFill>
            <a:schemeClr val="accent5">
              <a:lumMod val="75000"/>
            </a:schemeClr>
          </a:solidFill>
        </p:grpSpPr>
        <p:sp>
          <p:nvSpPr>
            <p:cNvPr id="7" name="Retângulo de cantos arredondados 6"/>
            <p:cNvSpPr/>
            <p:nvPr/>
          </p:nvSpPr>
          <p:spPr>
            <a:xfrm>
              <a:off x="4317023" y="5417313"/>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tângulo 7"/>
            <p:cNvSpPr/>
            <p:nvPr/>
          </p:nvSpPr>
          <p:spPr>
            <a:xfrm>
              <a:off x="4360325" y="5460615"/>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200" b="1" dirty="0" smtClean="0">
                  <a:solidFill>
                    <a:prstClr val="white"/>
                  </a:solidFill>
                </a:rPr>
                <a:t>POSSE DOS CONSELHOS</a:t>
              </a:r>
              <a:endParaRPr lang="pt-BR" sz="1200" b="1" dirty="0">
                <a:solidFill>
                  <a:prstClr val="white"/>
                </a:solidFill>
              </a:endParaRPr>
            </a:p>
          </p:txBody>
        </p:sp>
      </p:grpSp>
      <p:grpSp>
        <p:nvGrpSpPr>
          <p:cNvPr id="4" name="Grupo 5"/>
          <p:cNvGrpSpPr/>
          <p:nvPr/>
        </p:nvGrpSpPr>
        <p:grpSpPr>
          <a:xfrm>
            <a:off x="755576" y="1771222"/>
            <a:ext cx="945000" cy="945000"/>
            <a:chOff x="4317023" y="5417313"/>
            <a:chExt cx="887049" cy="887049"/>
          </a:xfrm>
          <a:solidFill>
            <a:schemeClr val="accent1">
              <a:lumMod val="75000"/>
            </a:schemeClr>
          </a:solidFill>
        </p:grpSpPr>
        <p:sp>
          <p:nvSpPr>
            <p:cNvPr id="13" name="Retângulo de cantos arredondados 12"/>
            <p:cNvSpPr/>
            <p:nvPr/>
          </p:nvSpPr>
          <p:spPr>
            <a:xfrm>
              <a:off x="4317023" y="5417313"/>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ângulo 13"/>
            <p:cNvSpPr/>
            <p:nvPr/>
          </p:nvSpPr>
          <p:spPr>
            <a:xfrm>
              <a:off x="4360325" y="5460615"/>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200" dirty="0">
                  <a:solidFill>
                    <a:prstClr val="white"/>
                  </a:solidFill>
                </a:rPr>
                <a:t>Reunião </a:t>
              </a:r>
              <a:r>
                <a:rPr lang="pt-BR" sz="1200" dirty="0" smtClean="0">
                  <a:solidFill>
                    <a:prstClr val="white"/>
                  </a:solidFill>
                </a:rPr>
                <a:t>Preparatória</a:t>
              </a:r>
            </a:p>
          </p:txBody>
        </p:sp>
      </p:grpSp>
      <p:grpSp>
        <p:nvGrpSpPr>
          <p:cNvPr id="5" name="Grupo 10"/>
          <p:cNvGrpSpPr/>
          <p:nvPr/>
        </p:nvGrpSpPr>
        <p:grpSpPr>
          <a:xfrm>
            <a:off x="1914025" y="3827814"/>
            <a:ext cx="945000" cy="945000"/>
            <a:chOff x="2332187" y="4885478"/>
            <a:chExt cx="887049" cy="887049"/>
          </a:xfrm>
          <a:solidFill>
            <a:schemeClr val="accent1">
              <a:lumMod val="50000"/>
            </a:schemeClr>
          </a:solidFill>
        </p:grpSpPr>
        <p:sp>
          <p:nvSpPr>
            <p:cNvPr id="16" name="Retângulo de cantos arredondados 15"/>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tângulo 16"/>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prstClr val="white"/>
                  </a:solidFill>
                </a:rPr>
                <a:t>OFICINA</a:t>
              </a:r>
            </a:p>
            <a:p>
              <a:pPr algn="ctr" defTabSz="366713">
                <a:lnSpc>
                  <a:spcPct val="90000"/>
                </a:lnSpc>
                <a:spcBef>
                  <a:spcPct val="0"/>
                </a:spcBef>
                <a:spcAft>
                  <a:spcPct val="35000"/>
                </a:spcAft>
              </a:pPr>
              <a:r>
                <a:rPr lang="pt-BR" sz="1200" dirty="0" smtClean="0">
                  <a:solidFill>
                    <a:prstClr val="white"/>
                  </a:solidFill>
                </a:rPr>
                <a:t>Diagnóstico</a:t>
              </a:r>
              <a:endParaRPr lang="pt-BR" sz="1200" dirty="0">
                <a:solidFill>
                  <a:prstClr val="white"/>
                </a:solidFill>
              </a:endParaRPr>
            </a:p>
          </p:txBody>
        </p:sp>
      </p:grpSp>
      <p:grpSp>
        <p:nvGrpSpPr>
          <p:cNvPr id="6" name="Grupo 21"/>
          <p:cNvGrpSpPr/>
          <p:nvPr/>
        </p:nvGrpSpPr>
        <p:grpSpPr>
          <a:xfrm>
            <a:off x="3947215" y="3827814"/>
            <a:ext cx="945000" cy="945000"/>
            <a:chOff x="2332187" y="4885478"/>
            <a:chExt cx="887049" cy="887049"/>
          </a:xfrm>
          <a:solidFill>
            <a:schemeClr val="accent1">
              <a:lumMod val="50000"/>
            </a:schemeClr>
          </a:solidFill>
        </p:grpSpPr>
        <p:sp>
          <p:nvSpPr>
            <p:cNvPr id="19" name="Retângulo de cantos arredondados 18"/>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tângulo 19"/>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prstClr val="white"/>
                  </a:solidFill>
                </a:rPr>
                <a:t>OFICINA</a:t>
              </a:r>
            </a:p>
            <a:p>
              <a:pPr algn="ctr" defTabSz="366713">
                <a:lnSpc>
                  <a:spcPct val="90000"/>
                </a:lnSpc>
                <a:spcBef>
                  <a:spcPct val="0"/>
                </a:spcBef>
                <a:spcAft>
                  <a:spcPct val="35000"/>
                </a:spcAft>
              </a:pPr>
              <a:r>
                <a:rPr lang="pt-BR" sz="1200" dirty="0" smtClean="0">
                  <a:solidFill>
                    <a:prstClr val="white"/>
                  </a:solidFill>
                </a:rPr>
                <a:t>Zoneamento</a:t>
              </a:r>
              <a:endParaRPr lang="pt-BR" sz="1200" dirty="0">
                <a:solidFill>
                  <a:prstClr val="white"/>
                </a:solidFill>
              </a:endParaRPr>
            </a:p>
          </p:txBody>
        </p:sp>
      </p:grpSp>
      <p:grpSp>
        <p:nvGrpSpPr>
          <p:cNvPr id="9" name="Grupo 21"/>
          <p:cNvGrpSpPr/>
          <p:nvPr/>
        </p:nvGrpSpPr>
        <p:grpSpPr>
          <a:xfrm>
            <a:off x="6093624" y="3827814"/>
            <a:ext cx="945000" cy="945000"/>
            <a:chOff x="2332187" y="4885478"/>
            <a:chExt cx="887049" cy="887049"/>
          </a:xfrm>
          <a:solidFill>
            <a:schemeClr val="accent1">
              <a:lumMod val="50000"/>
            </a:schemeClr>
          </a:solidFill>
        </p:grpSpPr>
        <p:sp>
          <p:nvSpPr>
            <p:cNvPr id="22" name="Retângulo de cantos arredondados 21"/>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tângulo 22"/>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prstClr val="white"/>
                  </a:solidFill>
                </a:rPr>
                <a:t>OFICINA</a:t>
              </a:r>
            </a:p>
            <a:p>
              <a:pPr algn="ctr" defTabSz="366713">
                <a:lnSpc>
                  <a:spcPct val="90000"/>
                </a:lnSpc>
                <a:spcBef>
                  <a:spcPct val="0"/>
                </a:spcBef>
                <a:spcAft>
                  <a:spcPct val="35000"/>
                </a:spcAft>
              </a:pPr>
              <a:r>
                <a:rPr lang="pt-BR" sz="1200" dirty="0" smtClean="0">
                  <a:solidFill>
                    <a:prstClr val="white"/>
                  </a:solidFill>
                </a:rPr>
                <a:t>Programas</a:t>
              </a:r>
              <a:endParaRPr lang="pt-BR" sz="1200" dirty="0">
                <a:solidFill>
                  <a:prstClr val="white"/>
                </a:solidFill>
              </a:endParaRPr>
            </a:p>
          </p:txBody>
        </p:sp>
      </p:grpSp>
      <p:grpSp>
        <p:nvGrpSpPr>
          <p:cNvPr id="10" name="Grupo 21"/>
          <p:cNvGrpSpPr/>
          <p:nvPr/>
        </p:nvGrpSpPr>
        <p:grpSpPr>
          <a:xfrm>
            <a:off x="1870714" y="2419967"/>
            <a:ext cx="945000" cy="945000"/>
            <a:chOff x="2332187" y="4885478"/>
            <a:chExt cx="887049" cy="887049"/>
          </a:xfr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p:grpSpPr>
        <p:sp>
          <p:nvSpPr>
            <p:cNvPr id="29" name="Retângulo de cantos arredondados 28"/>
            <p:cNvSpPr/>
            <p:nvPr/>
          </p:nvSpPr>
          <p:spPr>
            <a:xfrm>
              <a:off x="2332187" y="4885478"/>
              <a:ext cx="887049" cy="887049"/>
            </a:xfrm>
            <a:prstGeom prst="roundRect">
              <a:avLst/>
            </a:prstGeom>
            <a:grpFill/>
            <a:ln>
              <a:solidFill>
                <a:schemeClr val="accent6"/>
              </a:solidFill>
              <a:prstDash val="dash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tângulo 29"/>
            <p:cNvSpPr/>
            <p:nvPr/>
          </p:nvSpPr>
          <p:spPr>
            <a:xfrm>
              <a:off x="2375489" y="4928780"/>
              <a:ext cx="800445" cy="800445"/>
            </a:xfrm>
            <a:prstGeom prst="rect">
              <a:avLst/>
            </a:prstGeom>
            <a:grpFill/>
            <a:ln>
              <a:solidFill>
                <a:schemeClr val="accent6"/>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400" dirty="0" smtClean="0">
                  <a:solidFill>
                    <a:prstClr val="white">
                      <a:lumMod val="65000"/>
                    </a:prstClr>
                  </a:solidFill>
                </a:rPr>
                <a:t>Reuniões Setoriais/ Temáticas</a:t>
              </a:r>
              <a:endParaRPr lang="pt-BR" sz="1100" dirty="0">
                <a:solidFill>
                  <a:prstClr val="white">
                    <a:lumMod val="65000"/>
                  </a:prstClr>
                </a:solidFill>
              </a:endParaRPr>
            </a:p>
          </p:txBody>
        </p:sp>
      </p:grpSp>
      <p:grpSp>
        <p:nvGrpSpPr>
          <p:cNvPr id="11" name="Grupo 27"/>
          <p:cNvGrpSpPr/>
          <p:nvPr/>
        </p:nvGrpSpPr>
        <p:grpSpPr>
          <a:xfrm>
            <a:off x="2990741" y="1771222"/>
            <a:ext cx="945000" cy="945000"/>
            <a:chOff x="2864022" y="2900642"/>
            <a:chExt cx="887049" cy="887049"/>
          </a:xfrm>
          <a:solidFill>
            <a:schemeClr val="accent1">
              <a:lumMod val="75000"/>
            </a:schemeClr>
          </a:solidFill>
        </p:grpSpPr>
        <p:sp>
          <p:nvSpPr>
            <p:cNvPr id="35" name="Retângulo de cantos arredondados 34"/>
            <p:cNvSpPr/>
            <p:nvPr/>
          </p:nvSpPr>
          <p:spPr>
            <a:xfrm>
              <a:off x="2864022" y="2900642"/>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tângulo 35"/>
            <p:cNvSpPr/>
            <p:nvPr/>
          </p:nvSpPr>
          <p:spPr>
            <a:xfrm>
              <a:off x="2907324" y="2943944"/>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200" dirty="0" smtClean="0">
                  <a:solidFill>
                    <a:prstClr val="white"/>
                  </a:solidFill>
                </a:rPr>
                <a:t>Reunião preparatória</a:t>
              </a:r>
            </a:p>
          </p:txBody>
        </p:sp>
      </p:grpSp>
      <p:grpSp>
        <p:nvGrpSpPr>
          <p:cNvPr id="12" name="Grupo 21"/>
          <p:cNvGrpSpPr/>
          <p:nvPr/>
        </p:nvGrpSpPr>
        <p:grpSpPr>
          <a:xfrm>
            <a:off x="4093112" y="2408977"/>
            <a:ext cx="945000" cy="945000"/>
            <a:chOff x="2332187" y="4885478"/>
            <a:chExt cx="887049" cy="887049"/>
          </a:xfr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p:grpSpPr>
        <p:sp>
          <p:nvSpPr>
            <p:cNvPr id="38" name="Retângulo de cantos arredondados 37"/>
            <p:cNvSpPr/>
            <p:nvPr/>
          </p:nvSpPr>
          <p:spPr>
            <a:xfrm>
              <a:off x="2332187" y="4885478"/>
              <a:ext cx="887049" cy="887049"/>
            </a:xfrm>
            <a:prstGeom prst="roundRect">
              <a:avLst/>
            </a:prstGeom>
            <a:grpFill/>
            <a:ln>
              <a:solidFill>
                <a:schemeClr val="accent6"/>
              </a:solidFill>
              <a:prstDash val="dash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tângulo 38"/>
            <p:cNvSpPr/>
            <p:nvPr/>
          </p:nvSpPr>
          <p:spPr>
            <a:xfrm>
              <a:off x="2375489" y="4928780"/>
              <a:ext cx="800445" cy="800445"/>
            </a:xfrm>
            <a:prstGeom prst="rect">
              <a:avLst/>
            </a:prstGeom>
            <a:grpFill/>
            <a:ln>
              <a:solidFill>
                <a:schemeClr val="accent6"/>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400" dirty="0" smtClean="0">
                  <a:solidFill>
                    <a:prstClr val="white">
                      <a:lumMod val="65000"/>
                    </a:prstClr>
                  </a:solidFill>
                </a:rPr>
                <a:t>Reuniões Setoriais/ Temáticas</a:t>
              </a:r>
              <a:endParaRPr lang="pt-BR" sz="1100" dirty="0">
                <a:solidFill>
                  <a:prstClr val="white">
                    <a:lumMod val="65000"/>
                  </a:prstClr>
                </a:solidFill>
              </a:endParaRPr>
            </a:p>
          </p:txBody>
        </p:sp>
      </p:grpSp>
      <p:grpSp>
        <p:nvGrpSpPr>
          <p:cNvPr id="15" name="Grupo 27"/>
          <p:cNvGrpSpPr/>
          <p:nvPr/>
        </p:nvGrpSpPr>
        <p:grpSpPr>
          <a:xfrm>
            <a:off x="5148064" y="1771222"/>
            <a:ext cx="945000" cy="945000"/>
            <a:chOff x="2864022" y="2900642"/>
            <a:chExt cx="887049" cy="887049"/>
          </a:xfrm>
          <a:solidFill>
            <a:schemeClr val="accent1">
              <a:lumMod val="75000"/>
            </a:schemeClr>
          </a:solidFill>
        </p:grpSpPr>
        <p:sp>
          <p:nvSpPr>
            <p:cNvPr id="44" name="Retângulo de cantos arredondados 43"/>
            <p:cNvSpPr/>
            <p:nvPr/>
          </p:nvSpPr>
          <p:spPr>
            <a:xfrm>
              <a:off x="2864022" y="2900642"/>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tângulo 44"/>
            <p:cNvSpPr/>
            <p:nvPr/>
          </p:nvSpPr>
          <p:spPr>
            <a:xfrm>
              <a:off x="2907324" y="2943944"/>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200" dirty="0" smtClean="0">
                  <a:solidFill>
                    <a:prstClr val="white"/>
                  </a:solidFill>
                </a:rPr>
                <a:t>Reunião preparatória</a:t>
              </a:r>
            </a:p>
          </p:txBody>
        </p:sp>
      </p:grpSp>
      <p:grpSp>
        <p:nvGrpSpPr>
          <p:cNvPr id="18" name="Grupo 21"/>
          <p:cNvGrpSpPr/>
          <p:nvPr/>
        </p:nvGrpSpPr>
        <p:grpSpPr>
          <a:xfrm>
            <a:off x="6145696" y="2417772"/>
            <a:ext cx="945000" cy="945000"/>
            <a:chOff x="2332187" y="4885478"/>
            <a:chExt cx="887049" cy="887049"/>
          </a:xfr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p:grpSpPr>
        <p:sp>
          <p:nvSpPr>
            <p:cNvPr id="47" name="Retângulo de cantos arredondados 46"/>
            <p:cNvSpPr/>
            <p:nvPr/>
          </p:nvSpPr>
          <p:spPr>
            <a:xfrm>
              <a:off x="2332187" y="4885478"/>
              <a:ext cx="887049" cy="887049"/>
            </a:xfrm>
            <a:prstGeom prst="roundRect">
              <a:avLst/>
            </a:prstGeom>
            <a:grpFill/>
            <a:ln>
              <a:solidFill>
                <a:schemeClr val="accent6"/>
              </a:solidFill>
              <a:prstDash val="dash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tângulo 47"/>
            <p:cNvSpPr/>
            <p:nvPr/>
          </p:nvSpPr>
          <p:spPr>
            <a:xfrm>
              <a:off x="2375489" y="4928780"/>
              <a:ext cx="800445" cy="800445"/>
            </a:xfrm>
            <a:prstGeom prst="rect">
              <a:avLst/>
            </a:prstGeom>
            <a:grpFill/>
            <a:ln>
              <a:solidFill>
                <a:schemeClr val="accent6"/>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400" dirty="0" smtClean="0">
                  <a:solidFill>
                    <a:prstClr val="white">
                      <a:lumMod val="65000"/>
                    </a:prstClr>
                  </a:solidFill>
                </a:rPr>
                <a:t>Reuniões Setoriais/ Temáticas</a:t>
              </a:r>
              <a:endParaRPr lang="pt-BR" sz="1100" dirty="0">
                <a:solidFill>
                  <a:prstClr val="white">
                    <a:lumMod val="65000"/>
                  </a:prstClr>
                </a:solidFill>
              </a:endParaRPr>
            </a:p>
          </p:txBody>
        </p:sp>
      </p:grpSp>
      <p:cxnSp>
        <p:nvCxnSpPr>
          <p:cNvPr id="68" name="Conector reto 67"/>
          <p:cNvCxnSpPr>
            <a:stCxn id="16" idx="2"/>
          </p:cNvCxnSpPr>
          <p:nvPr/>
        </p:nvCxnSpPr>
        <p:spPr>
          <a:xfrm>
            <a:off x="2386525" y="4772814"/>
            <a:ext cx="9219" cy="5381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a:stCxn id="20" idx="2"/>
          </p:cNvCxnSpPr>
          <p:nvPr/>
        </p:nvCxnSpPr>
        <p:spPr>
          <a:xfrm>
            <a:off x="4419715" y="4726683"/>
            <a:ext cx="0" cy="58431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a:stCxn id="23" idx="2"/>
          </p:cNvCxnSpPr>
          <p:nvPr/>
        </p:nvCxnSpPr>
        <p:spPr>
          <a:xfrm>
            <a:off x="6566124" y="4726683"/>
            <a:ext cx="0" cy="58431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a:stCxn id="14" idx="2"/>
          </p:cNvCxnSpPr>
          <p:nvPr/>
        </p:nvCxnSpPr>
        <p:spPr>
          <a:xfrm flipH="1">
            <a:off x="1211970" y="2670091"/>
            <a:ext cx="16106" cy="262395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a:stCxn id="35" idx="2"/>
          </p:cNvCxnSpPr>
          <p:nvPr/>
        </p:nvCxnSpPr>
        <p:spPr>
          <a:xfrm flipH="1">
            <a:off x="3461657" y="2716222"/>
            <a:ext cx="1584" cy="25737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5620564" y="2674837"/>
            <a:ext cx="9627" cy="262637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de seta reta 120"/>
          <p:cNvCxnSpPr/>
          <p:nvPr/>
        </p:nvCxnSpPr>
        <p:spPr>
          <a:xfrm>
            <a:off x="0" y="5289925"/>
            <a:ext cx="9144000" cy="11875"/>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Conector reto 60"/>
          <p:cNvCxnSpPr>
            <a:stCxn id="7" idx="2"/>
          </p:cNvCxnSpPr>
          <p:nvPr/>
        </p:nvCxnSpPr>
        <p:spPr>
          <a:xfrm>
            <a:off x="507996" y="4734040"/>
            <a:ext cx="0" cy="52304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FASE 1: Participação Social na Elaboração dos Planos de Manejo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Conector angulado 9"/>
          <p:cNvCxnSpPr>
            <a:stCxn id="29" idx="2"/>
          </p:cNvCxnSpPr>
          <p:nvPr/>
        </p:nvCxnSpPr>
        <p:spPr>
          <a:xfrm rot="16200000" flipH="1">
            <a:off x="1724621" y="3983559"/>
            <a:ext cx="1908057" cy="670871"/>
          </a:xfrm>
          <a:prstGeom prst="bentConnector3">
            <a:avLst>
              <a:gd name="adj1" fmla="val 19959"/>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Conector angulado 9"/>
          <p:cNvCxnSpPr>
            <a:stCxn id="38" idx="2"/>
          </p:cNvCxnSpPr>
          <p:nvPr/>
        </p:nvCxnSpPr>
        <p:spPr>
          <a:xfrm rot="16200000" flipH="1">
            <a:off x="3836233" y="4083356"/>
            <a:ext cx="1896042" cy="437284"/>
          </a:xfrm>
          <a:prstGeom prst="bentConnector3">
            <a:avLst>
              <a:gd name="adj1" fmla="val 19049"/>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Conector angulado 9"/>
          <p:cNvCxnSpPr>
            <a:stCxn id="47" idx="2"/>
          </p:cNvCxnSpPr>
          <p:nvPr/>
        </p:nvCxnSpPr>
        <p:spPr>
          <a:xfrm rot="16200000" flipH="1">
            <a:off x="5944025" y="4036942"/>
            <a:ext cx="1883952" cy="535611"/>
          </a:xfrm>
          <a:prstGeom prst="bentConnector3">
            <a:avLst>
              <a:gd name="adj1" fmla="val 19574"/>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1" name="Grupo 21"/>
          <p:cNvGrpSpPr/>
          <p:nvPr/>
        </p:nvGrpSpPr>
        <p:grpSpPr>
          <a:xfrm>
            <a:off x="7740352" y="3821877"/>
            <a:ext cx="1112860" cy="945000"/>
            <a:chOff x="2332187" y="4885478"/>
            <a:chExt cx="887049" cy="887049"/>
          </a:xfrm>
          <a:solidFill>
            <a:schemeClr val="accent2">
              <a:lumMod val="75000"/>
            </a:schemeClr>
          </a:solidFill>
        </p:grpSpPr>
        <p:sp>
          <p:nvSpPr>
            <p:cNvPr id="59" name="Retângulo de cantos arredondados 58"/>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tângulo 59"/>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prstClr val="white"/>
                  </a:solidFill>
                </a:rPr>
                <a:t>REUNIÃO</a:t>
              </a:r>
            </a:p>
            <a:p>
              <a:pPr algn="ctr" defTabSz="366713">
                <a:lnSpc>
                  <a:spcPct val="90000"/>
                </a:lnSpc>
                <a:spcBef>
                  <a:spcPct val="0"/>
                </a:spcBef>
                <a:spcAft>
                  <a:spcPct val="35000"/>
                </a:spcAft>
              </a:pPr>
              <a:r>
                <a:rPr lang="pt-BR" sz="1200" dirty="0" smtClean="0">
                  <a:solidFill>
                    <a:prstClr val="white"/>
                  </a:solidFill>
                </a:rPr>
                <a:t>Devolutiva e </a:t>
              </a:r>
              <a:r>
                <a:rPr lang="pt-BR" sz="1200" dirty="0">
                  <a:solidFill>
                    <a:prstClr val="white"/>
                  </a:solidFill>
                </a:rPr>
                <a:t>M</a:t>
              </a:r>
              <a:r>
                <a:rPr lang="pt-BR" sz="1200" dirty="0" smtClean="0">
                  <a:solidFill>
                    <a:prstClr val="white"/>
                  </a:solidFill>
                </a:rPr>
                <a:t>anifestação</a:t>
              </a:r>
              <a:endParaRPr lang="pt-BR" sz="1200" dirty="0">
                <a:solidFill>
                  <a:prstClr val="white"/>
                </a:solidFill>
              </a:endParaRPr>
            </a:p>
          </p:txBody>
        </p:sp>
      </p:grpSp>
      <p:cxnSp>
        <p:nvCxnSpPr>
          <p:cNvPr id="62" name="Conector reto 61"/>
          <p:cNvCxnSpPr>
            <a:stCxn id="60" idx="2"/>
          </p:cNvCxnSpPr>
          <p:nvPr/>
        </p:nvCxnSpPr>
        <p:spPr>
          <a:xfrm flipH="1">
            <a:off x="8294143" y="4720746"/>
            <a:ext cx="2639" cy="55227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angulado 9"/>
          <p:cNvCxnSpPr/>
          <p:nvPr/>
        </p:nvCxnSpPr>
        <p:spPr>
          <a:xfrm rot="5400000">
            <a:off x="1005933" y="4036367"/>
            <a:ext cx="1841850" cy="578868"/>
          </a:xfrm>
          <a:prstGeom prst="bentConnector3">
            <a:avLst>
              <a:gd name="adj1" fmla="val 18534"/>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Conector angulado 9"/>
          <p:cNvCxnSpPr/>
          <p:nvPr/>
        </p:nvCxnSpPr>
        <p:spPr>
          <a:xfrm rot="5400000">
            <a:off x="3219426" y="4036365"/>
            <a:ext cx="1841850" cy="578868"/>
          </a:xfrm>
          <a:prstGeom prst="bentConnector3">
            <a:avLst>
              <a:gd name="adj1" fmla="val 15038"/>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Conector angulado 9"/>
          <p:cNvCxnSpPr/>
          <p:nvPr/>
        </p:nvCxnSpPr>
        <p:spPr>
          <a:xfrm rot="5400000">
            <a:off x="5249026" y="4034169"/>
            <a:ext cx="1841850" cy="578868"/>
          </a:xfrm>
          <a:prstGeom prst="bentConnector3">
            <a:avLst>
              <a:gd name="adj1" fmla="val 15038"/>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Seta para a esquerda e para a direita 52"/>
          <p:cNvSpPr/>
          <p:nvPr/>
        </p:nvSpPr>
        <p:spPr>
          <a:xfrm>
            <a:off x="1637424" y="5468699"/>
            <a:ext cx="5516383" cy="696605"/>
          </a:xfrm>
          <a:prstGeom prst="leftRightArrow">
            <a:avLst>
              <a:gd name="adj1" fmla="val 63650"/>
              <a:gd name="adj2" fmla="val 22700"/>
            </a:avLst>
          </a:prstGeom>
          <a:solidFill>
            <a:schemeClr val="accent5">
              <a:lumMod val="20000"/>
              <a:lumOff val="80000"/>
            </a:schemeClr>
          </a:solidFill>
        </p:spPr>
        <p:txBody>
          <a:bodyPr wrap="square">
            <a:spAutoFit/>
          </a:bodyPr>
          <a:lstStyle/>
          <a:p>
            <a:pPr algn="ctr">
              <a:lnSpc>
                <a:spcPct val="115000"/>
              </a:lnSpc>
            </a:pPr>
            <a:r>
              <a:rPr lang="pt-BR" sz="2000" dirty="0" smtClean="0">
                <a:solidFill>
                  <a:srgbClr val="000000"/>
                </a:solidFill>
                <a:ea typeface="Arial" panose="020B0604020202020204" pitchFamily="34" charset="0"/>
              </a:rPr>
              <a:t>Processo de Consulta Pública nos Conselhos</a:t>
            </a:r>
          </a:p>
        </p:txBody>
      </p:sp>
    </p:spTree>
    <p:extLst>
      <p:ext uri="{BB962C8B-B14F-4D97-AF65-F5344CB8AC3E}">
        <p14:creationId xmlns:p14="http://schemas.microsoft.com/office/powerpoint/2010/main" val="47505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CANAIS PARA CONTRIBUIÇÕES AO PLANO DE MANEJO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nvPr>
        </p:nvGraphicFramePr>
        <p:xfrm>
          <a:off x="0" y="1323709"/>
          <a:ext cx="3276600" cy="141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dobrada para cima 2"/>
          <p:cNvSpPr/>
          <p:nvPr/>
        </p:nvSpPr>
        <p:spPr>
          <a:xfrm rot="5400000">
            <a:off x="-163777" y="3537368"/>
            <a:ext cx="3195935" cy="1986644"/>
          </a:xfrm>
          <a:prstGeom prst="bentUpArrow">
            <a:avLst>
              <a:gd name="adj1" fmla="val 6918"/>
              <a:gd name="adj2" fmla="val 7192"/>
              <a:gd name="adj3" fmla="val 6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dobrada para cima 7"/>
          <p:cNvSpPr/>
          <p:nvPr/>
        </p:nvSpPr>
        <p:spPr>
          <a:xfrm rot="5400000">
            <a:off x="2011250" y="2325519"/>
            <a:ext cx="1242928" cy="1273629"/>
          </a:xfrm>
          <a:prstGeom prst="bentUpArrow">
            <a:avLst>
              <a:gd name="adj1" fmla="val 11863"/>
              <a:gd name="adj2" fmla="val 10549"/>
              <a:gd name="adj3" fmla="val 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1850572" y="1395662"/>
            <a:ext cx="3004457" cy="283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rupo 10"/>
          <p:cNvGrpSpPr/>
          <p:nvPr/>
        </p:nvGrpSpPr>
        <p:grpSpPr>
          <a:xfrm>
            <a:off x="5015060" y="1064676"/>
            <a:ext cx="945000" cy="945000"/>
            <a:chOff x="2332187" y="4885478"/>
            <a:chExt cx="887049" cy="887049"/>
          </a:xfrm>
          <a:solidFill>
            <a:schemeClr val="accent1">
              <a:lumMod val="50000"/>
            </a:schemeClr>
          </a:solidFill>
        </p:grpSpPr>
        <p:sp>
          <p:nvSpPr>
            <p:cNvPr id="11" name="Retângulo de cantos arredondados 10"/>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schemeClr val="bg1"/>
                  </a:solidFill>
                </a:rPr>
                <a:t>OFICINA</a:t>
              </a:r>
            </a:p>
            <a:p>
              <a:pPr algn="ctr" defTabSz="366713">
                <a:lnSpc>
                  <a:spcPct val="90000"/>
                </a:lnSpc>
                <a:spcBef>
                  <a:spcPct val="0"/>
                </a:spcBef>
                <a:spcAft>
                  <a:spcPct val="35000"/>
                </a:spcAft>
              </a:pPr>
              <a:r>
                <a:rPr lang="pt-BR" sz="1200" dirty="0" smtClean="0">
                  <a:solidFill>
                    <a:schemeClr val="bg1"/>
                  </a:solidFill>
                </a:rPr>
                <a:t>Diagnóstico</a:t>
              </a:r>
              <a:endParaRPr lang="pt-BR" sz="1200" dirty="0">
                <a:solidFill>
                  <a:schemeClr val="bg1"/>
                </a:solidFill>
              </a:endParaRPr>
            </a:p>
          </p:txBody>
        </p:sp>
      </p:grpSp>
      <p:grpSp>
        <p:nvGrpSpPr>
          <p:cNvPr id="13" name="Grupo 21"/>
          <p:cNvGrpSpPr/>
          <p:nvPr/>
        </p:nvGrpSpPr>
        <p:grpSpPr>
          <a:xfrm>
            <a:off x="6287531" y="1064676"/>
            <a:ext cx="945000" cy="945000"/>
            <a:chOff x="2332187" y="4885478"/>
            <a:chExt cx="887049" cy="887049"/>
          </a:xfrm>
          <a:solidFill>
            <a:schemeClr val="accent1">
              <a:lumMod val="50000"/>
            </a:schemeClr>
          </a:solidFill>
        </p:grpSpPr>
        <p:sp>
          <p:nvSpPr>
            <p:cNvPr id="14" name="Retângulo de cantos arredondados 13"/>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tângulo 14"/>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schemeClr val="bg1"/>
                  </a:solidFill>
                </a:rPr>
                <a:t>OFICINA</a:t>
              </a:r>
            </a:p>
            <a:p>
              <a:pPr algn="ctr" defTabSz="366713">
                <a:lnSpc>
                  <a:spcPct val="90000"/>
                </a:lnSpc>
                <a:spcBef>
                  <a:spcPct val="0"/>
                </a:spcBef>
                <a:spcAft>
                  <a:spcPct val="35000"/>
                </a:spcAft>
              </a:pPr>
              <a:r>
                <a:rPr lang="pt-BR" sz="1200" dirty="0" smtClean="0">
                  <a:solidFill>
                    <a:schemeClr val="bg1"/>
                  </a:solidFill>
                </a:rPr>
                <a:t>Zoneamento</a:t>
              </a:r>
              <a:endParaRPr lang="pt-BR" sz="1200" dirty="0">
                <a:solidFill>
                  <a:schemeClr val="bg1"/>
                </a:solidFill>
              </a:endParaRPr>
            </a:p>
          </p:txBody>
        </p:sp>
      </p:grpSp>
      <p:grpSp>
        <p:nvGrpSpPr>
          <p:cNvPr id="16" name="Grupo 21"/>
          <p:cNvGrpSpPr/>
          <p:nvPr/>
        </p:nvGrpSpPr>
        <p:grpSpPr>
          <a:xfrm>
            <a:off x="7560002" y="1064676"/>
            <a:ext cx="945000" cy="945000"/>
            <a:chOff x="2332187" y="4885478"/>
            <a:chExt cx="887049" cy="887049"/>
          </a:xfrm>
          <a:solidFill>
            <a:schemeClr val="accent1">
              <a:lumMod val="50000"/>
            </a:schemeClr>
          </a:solidFill>
        </p:grpSpPr>
        <p:sp>
          <p:nvSpPr>
            <p:cNvPr id="17" name="Retângulo de cantos arredondados 16"/>
            <p:cNvSpPr/>
            <p:nvPr/>
          </p:nvSpPr>
          <p:spPr>
            <a:xfrm>
              <a:off x="2332187" y="4885478"/>
              <a:ext cx="887049" cy="8870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tângulo 17"/>
            <p:cNvSpPr/>
            <p:nvPr/>
          </p:nvSpPr>
          <p:spPr>
            <a:xfrm>
              <a:off x="2375489" y="4928780"/>
              <a:ext cx="800445" cy="800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schemeClr val="bg1"/>
                  </a:solidFill>
                </a:rPr>
                <a:t>OFICINA</a:t>
              </a:r>
            </a:p>
            <a:p>
              <a:pPr algn="ctr" defTabSz="366713">
                <a:lnSpc>
                  <a:spcPct val="90000"/>
                </a:lnSpc>
                <a:spcBef>
                  <a:spcPct val="0"/>
                </a:spcBef>
                <a:spcAft>
                  <a:spcPct val="35000"/>
                </a:spcAft>
              </a:pPr>
              <a:r>
                <a:rPr lang="pt-BR" sz="1200" dirty="0" smtClean="0">
                  <a:solidFill>
                    <a:schemeClr val="bg1"/>
                  </a:solidFill>
                </a:rPr>
                <a:t>Programas</a:t>
              </a:r>
              <a:endParaRPr lang="pt-BR" sz="1200" dirty="0">
                <a:solidFill>
                  <a:schemeClr val="bg1"/>
                </a:solidFill>
              </a:endParaRPr>
            </a:p>
          </p:txBody>
        </p:sp>
      </p:grpSp>
      <p:sp>
        <p:nvSpPr>
          <p:cNvPr id="24" name="CaixaDeTexto 23"/>
          <p:cNvSpPr txBox="1"/>
          <p:nvPr/>
        </p:nvSpPr>
        <p:spPr>
          <a:xfrm>
            <a:off x="2549368" y="5805264"/>
            <a:ext cx="4957231" cy="400110"/>
          </a:xfrm>
          <a:prstGeom prst="rect">
            <a:avLst/>
          </a:prstGeom>
          <a:noFill/>
        </p:spPr>
        <p:txBody>
          <a:bodyPr wrap="none" rtlCol="0">
            <a:spAutoFit/>
          </a:bodyPr>
          <a:lstStyle/>
          <a:p>
            <a:r>
              <a:rPr lang="pt-BR" sz="2000" dirty="0" smtClean="0"/>
              <a:t>Durante o processo de consulta via Conselhos</a:t>
            </a:r>
            <a:endParaRPr lang="pt-BR" sz="2000" dirty="0"/>
          </a:p>
        </p:txBody>
      </p:sp>
      <p:pic>
        <p:nvPicPr>
          <p:cNvPr id="4" name="Imagem 3"/>
          <p:cNvPicPr>
            <a:picLocks noChangeAspect="1"/>
          </p:cNvPicPr>
          <p:nvPr/>
        </p:nvPicPr>
        <p:blipFill rotWithShape="1">
          <a:blip r:embed="rId7"/>
          <a:srcRect l="22438" t="47202" r="22438" b="6599"/>
          <a:stretch/>
        </p:blipFill>
        <p:spPr>
          <a:xfrm>
            <a:off x="3635896" y="2884830"/>
            <a:ext cx="5040560" cy="2376264"/>
          </a:xfrm>
          <a:prstGeom prst="rect">
            <a:avLst/>
          </a:prstGeom>
        </p:spPr>
      </p:pic>
    </p:spTree>
    <p:extLst>
      <p:ext uri="{BB962C8B-B14F-4D97-AF65-F5344CB8AC3E}">
        <p14:creationId xmlns:p14="http://schemas.microsoft.com/office/powerpoint/2010/main" val="2091927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PORTAL PLANOS DE MANEJO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270370" y="1035351"/>
            <a:ext cx="8587027" cy="892552"/>
          </a:xfrm>
          <a:prstGeom prst="rect">
            <a:avLst/>
          </a:prstGeom>
          <a:noFill/>
        </p:spPr>
        <p:txBody>
          <a:bodyPr wrap="square" rtlCol="0">
            <a:spAutoFit/>
          </a:bodyPr>
          <a:lstStyle/>
          <a:p>
            <a:pPr algn="ctr"/>
            <a:r>
              <a:rPr lang="pt-BR" sz="2000" dirty="0" smtClean="0">
                <a:hlinkClick r:id="rId2"/>
              </a:rPr>
              <a:t>www.ambiente.sp.gov.br/consulta-planosdemanejo</a:t>
            </a:r>
            <a:endParaRPr lang="pt-BR" sz="2000" dirty="0" smtClean="0"/>
          </a:p>
          <a:p>
            <a:pPr algn="ctr"/>
            <a:endParaRPr lang="pt-BR" sz="1600" dirty="0"/>
          </a:p>
          <a:p>
            <a:pPr algn="ctr"/>
            <a:endParaRPr lang="pt-BR" sz="1600" dirty="0"/>
          </a:p>
        </p:txBody>
      </p:sp>
      <p:pic>
        <p:nvPicPr>
          <p:cNvPr id="4" name="Imagem 3"/>
          <p:cNvPicPr>
            <a:picLocks noChangeAspect="1"/>
          </p:cNvPicPr>
          <p:nvPr/>
        </p:nvPicPr>
        <p:blipFill rotWithShape="1">
          <a:blip r:embed="rId3"/>
          <a:srcRect l="388" t="13601" r="1962" b="3800"/>
          <a:stretch/>
        </p:blipFill>
        <p:spPr>
          <a:xfrm>
            <a:off x="99387" y="1556792"/>
            <a:ext cx="8928992" cy="4248472"/>
          </a:xfrm>
          <a:prstGeom prst="rect">
            <a:avLst/>
          </a:prstGeom>
        </p:spPr>
      </p:pic>
    </p:spTree>
    <p:extLst>
      <p:ext uri="{BB962C8B-B14F-4D97-AF65-F5344CB8AC3E}">
        <p14:creationId xmlns:p14="http://schemas.microsoft.com/office/powerpoint/2010/main" val="299928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1010</Words>
  <Application>Microsoft Office PowerPoint</Application>
  <PresentationFormat>Apresentação na tela (4:3)</PresentationFormat>
  <Paragraphs>174</Paragraphs>
  <Slides>19</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19</vt:i4>
      </vt:variant>
    </vt:vector>
  </HeadingPairs>
  <TitlesOfParts>
    <vt:vector size="28" baseType="lpstr">
      <vt:lpstr>MS Gothic</vt:lpstr>
      <vt:lpstr>Arial</vt:lpstr>
      <vt:lpstr>Arial Narrow</vt:lpstr>
      <vt:lpstr>Calibri</vt:lpstr>
      <vt:lpstr>Cambria</vt:lpstr>
      <vt:lpstr>Symbol</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simonem</dc:creator>
  <cp:lastModifiedBy>Revisor</cp:lastModifiedBy>
  <cp:revision>103</cp:revision>
  <dcterms:created xsi:type="dcterms:W3CDTF">2018-02-23T18:53:34Z</dcterms:created>
  <dcterms:modified xsi:type="dcterms:W3CDTF">2019-05-28T11:10:42Z</dcterms:modified>
</cp:coreProperties>
</file>